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56" r:id="rId2"/>
    <p:sldId id="257" r:id="rId3"/>
    <p:sldId id="258" r:id="rId4"/>
    <p:sldId id="259" r:id="rId5"/>
    <p:sldId id="260" r:id="rId6"/>
    <p:sldId id="261" r:id="rId7"/>
    <p:sldId id="262" r:id="rId8"/>
    <p:sldId id="296" r:id="rId9"/>
    <p:sldId id="297" r:id="rId10"/>
    <p:sldId id="287" r:id="rId11"/>
    <p:sldId id="288" r:id="rId12"/>
    <p:sldId id="290" r:id="rId13"/>
    <p:sldId id="263" r:id="rId14"/>
    <p:sldId id="283" r:id="rId15"/>
    <p:sldId id="286" r:id="rId16"/>
    <p:sldId id="264" r:id="rId17"/>
    <p:sldId id="284" r:id="rId18"/>
    <p:sldId id="265" r:id="rId19"/>
    <p:sldId id="291" r:id="rId20"/>
    <p:sldId id="292" r:id="rId21"/>
    <p:sldId id="293" r:id="rId22"/>
    <p:sldId id="294" r:id="rId23"/>
    <p:sldId id="295" r:id="rId24"/>
    <p:sldId id="298" r:id="rId25"/>
    <p:sldId id="266" r:id="rId26"/>
    <p:sldId id="299" r:id="rId27"/>
    <p:sldId id="285" r:id="rId2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94660"/>
  </p:normalViewPr>
  <p:slideViewPr>
    <p:cSldViewPr>
      <p:cViewPr>
        <p:scale>
          <a:sx n="90" d="100"/>
          <a:sy n="90" d="100"/>
        </p:scale>
        <p:origin x="-1530" y="-3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26642B-B23B-4A55-83A8-22BAAEEF410C}" type="datetimeFigureOut">
              <a:rPr lang="zh-TW" altLang="en-US" smtClean="0"/>
              <a:t>2012/6/25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51FCC5-9206-43D9-8FED-6F3AB05D141A}" type="slidenum">
              <a:rPr lang="zh-TW" altLang="en-US" smtClean="0"/>
              <a:t>‹#›</a:t>
            </a:fld>
            <a:endParaRPr lang="zh-TW" altLang="en-US"/>
          </a:p>
        </p:txBody>
      </p:sp>
    </p:spTree>
    <p:extLst>
      <p:ext uri="{BB962C8B-B14F-4D97-AF65-F5344CB8AC3E}">
        <p14:creationId xmlns:p14="http://schemas.microsoft.com/office/powerpoint/2010/main" val="17712108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4C31B3-5E42-44EB-8F59-3E1E0BCA7EEA}" type="datetimeFigureOut">
              <a:rPr lang="zh-TW" altLang="en-US" smtClean="0"/>
              <a:t>2012/6/25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80F9A0-605A-4DF6-89BD-893044E53D54}" type="slidenum">
              <a:rPr lang="zh-TW" altLang="en-US" smtClean="0"/>
              <a:t>‹#›</a:t>
            </a:fld>
            <a:endParaRPr lang="zh-TW" altLang="en-US"/>
          </a:p>
        </p:txBody>
      </p:sp>
    </p:spTree>
    <p:extLst>
      <p:ext uri="{BB962C8B-B14F-4D97-AF65-F5344CB8AC3E}">
        <p14:creationId xmlns:p14="http://schemas.microsoft.com/office/powerpoint/2010/main" val="4921938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E80F9A0-605A-4DF6-89BD-893044E53D54}" type="slidenum">
              <a:rPr lang="zh-TW" altLang="en-US" smtClean="0"/>
              <a:t>1</a:t>
            </a:fld>
            <a:endParaRPr lang="zh-TW" altLang="en-US"/>
          </a:p>
        </p:txBody>
      </p:sp>
    </p:spTree>
    <p:extLst>
      <p:ext uri="{BB962C8B-B14F-4D97-AF65-F5344CB8AC3E}">
        <p14:creationId xmlns:p14="http://schemas.microsoft.com/office/powerpoint/2010/main" val="103731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92222E9-6441-4A3F-978B-81EC4A534665}" type="datetime1">
              <a:rPr lang="zh-TW" altLang="en-US" smtClean="0"/>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1B54EFDC-357D-4CAF-BC00-CB1E3CB50B72}" type="datetime1">
              <a:rPr lang="zh-TW" altLang="en-US" smtClean="0"/>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B8DC6CA-ADBA-4A95-9FE3-539B9BAC9DA7}" type="datetime1">
              <a:rPr lang="zh-TW" altLang="en-US" smtClean="0"/>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t>‹#›</a:t>
            </a:fld>
            <a:endParaRPr lang="zh-TW"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BB99E622-DE99-4B76-B1A6-CB0E8448CAED}" type="datetime1">
              <a:rPr lang="zh-TW" altLang="en-US" smtClean="0"/>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t>‹#›</a:t>
            </a:fld>
            <a:endParaRPr lang="zh-TW" altLang="en-US"/>
          </a:p>
        </p:txBody>
      </p:sp>
      <p:sp>
        <p:nvSpPr>
          <p:cNvPr id="7" name="Title 6"/>
          <p:cNvSpPr>
            <a:spLocks noGrp="1"/>
          </p:cNvSpPr>
          <p:nvPr>
            <p:ph type="title"/>
          </p:nvPr>
        </p:nvSpPr>
        <p:spPr/>
        <p:txBody>
          <a:bodyPr/>
          <a:lstStyle/>
          <a:p>
            <a:r>
              <a:rPr lang="zh-TW" altLang="en-US" smtClean="0"/>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9A22C9BF-635B-4F35-95E7-CB911A6FDBA9}" type="datetime1">
              <a:rPr lang="zh-TW" altLang="en-US" smtClean="0"/>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5" name="Date Placeholder 4"/>
          <p:cNvSpPr>
            <a:spLocks noGrp="1"/>
          </p:cNvSpPr>
          <p:nvPr>
            <p:ph type="dt" sz="half" idx="10"/>
          </p:nvPr>
        </p:nvSpPr>
        <p:spPr/>
        <p:txBody>
          <a:bodyPr/>
          <a:lstStyle/>
          <a:p>
            <a:fld id="{6002ED2E-FB03-464F-95AD-07C2BCDC683F}" type="datetime1">
              <a:rPr lang="zh-TW" altLang="en-US" smtClean="0"/>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t>‹#›</a:t>
            </a:fld>
            <a:endParaRPr lang="zh-TW" altLang="en-US"/>
          </a:p>
        </p:txBody>
      </p:sp>
      <p:sp>
        <p:nvSpPr>
          <p:cNvPr id="9" name="Content Placeholder 8"/>
          <p:cNvSpPr>
            <a:spLocks noGrp="1"/>
          </p:cNvSpPr>
          <p:nvPr>
            <p:ph sz="quarter" idx="13"/>
          </p:nvPr>
        </p:nvSpPr>
        <p:spPr>
          <a:xfrm>
            <a:off x="676655"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C0CF795-4F05-43F5-B937-B961EF30E957}" type="datetime1">
              <a:rPr lang="zh-TW" altLang="en-US" smtClean="0"/>
              <a:t>2012/6/25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94ACDDA9-039A-47AB-833C-34421B361F3B}" type="datetime1">
              <a:rPr lang="zh-TW" altLang="en-US" smtClean="0"/>
              <a:t>2012/6/25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8BCDDB94-9809-4D57-8A52-8DEED85E6080}" type="datetime1">
              <a:rPr lang="zh-TW" altLang="en-US" smtClean="0"/>
              <a:t>2012/6/25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D37E5B4-1BF9-48F2-B6F4-E9DDF1410C69}"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502ACB4-67A1-478C-A60B-F04C90C99EF0}" type="datetime1">
              <a:rPr lang="zh-TW" altLang="en-US" smtClean="0"/>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t>‹#›</a:t>
            </a:fld>
            <a:endParaRPr lang="zh-TW"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1156357-237E-44C1-AD3E-4AB363C6C172}" type="datetime1">
              <a:rPr lang="zh-TW" altLang="en-US" smtClean="0"/>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t>‹#›</a:t>
            </a:fld>
            <a:endParaRPr lang="zh-TW"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2D3D285-7DBF-4C8B-801F-195424B61AC5}" type="datetime1">
              <a:rPr lang="zh-TW" altLang="en-US" smtClean="0"/>
              <a:t>2012/6/25</a:t>
            </a:fld>
            <a:endParaRPr lang="zh-TW"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zh-TW"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D37E5B4-1BF9-48F2-B6F4-E9DDF1410C69}" type="slidenum">
              <a:rPr lang="zh-TW" altLang="en-US" smtClean="0"/>
              <a:t>‹#›</a:t>
            </a:fld>
            <a:endParaRPr lang="zh-TW"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00091.M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548680"/>
            <a:ext cx="7772400" cy="2664296"/>
          </a:xfrm>
        </p:spPr>
        <p:txBody>
          <a:bodyPr>
            <a:normAutofit/>
          </a:bodyPr>
          <a:lstStyle/>
          <a:p>
            <a:r>
              <a:rPr lang="zh-TW" altLang="en-US" sz="2800" b="1" dirty="0">
                <a:solidFill>
                  <a:srgbClr val="F79646">
                    <a:lumMod val="40000"/>
                    <a:lumOff val="60000"/>
                  </a:srgbClr>
                </a:solidFill>
                <a:latin typeface="標楷體" pitchFamily="65" charset="-120"/>
                <a:ea typeface="標楷體" pitchFamily="65" charset="-120"/>
              </a:rPr>
              <a:t>國立勤益科技大學資訊工程系實務專題成果</a:t>
            </a:r>
            <a:r>
              <a:rPr lang="zh-TW" altLang="en-US" sz="2800" b="1" dirty="0" smtClean="0">
                <a:solidFill>
                  <a:srgbClr val="F79646">
                    <a:lumMod val="40000"/>
                    <a:lumOff val="60000"/>
                  </a:srgbClr>
                </a:solidFill>
                <a:latin typeface="標楷體" pitchFamily="65" charset="-120"/>
                <a:ea typeface="標楷體" pitchFamily="65" charset="-120"/>
              </a:rPr>
              <a:t>報告</a:t>
            </a:r>
            <a:r>
              <a:rPr lang="en-US" altLang="zh-TW" sz="2800" b="1" dirty="0" smtClean="0">
                <a:solidFill>
                  <a:srgbClr val="F79646">
                    <a:lumMod val="40000"/>
                    <a:lumOff val="60000"/>
                  </a:srgbClr>
                </a:solidFill>
                <a:latin typeface="標楷體" pitchFamily="65" charset="-120"/>
                <a:ea typeface="標楷體" pitchFamily="65" charset="-120"/>
              </a:rPr>
              <a:t/>
            </a:r>
            <a:br>
              <a:rPr lang="en-US" altLang="zh-TW" sz="2800" b="1" dirty="0" smtClean="0">
                <a:solidFill>
                  <a:srgbClr val="F79646">
                    <a:lumMod val="40000"/>
                    <a:lumOff val="60000"/>
                  </a:srgbClr>
                </a:solidFill>
                <a:latin typeface="標楷體" pitchFamily="65" charset="-120"/>
                <a:ea typeface="標楷體" pitchFamily="65" charset="-120"/>
              </a:rPr>
            </a:br>
            <a:r>
              <a:rPr lang="en-US" altLang="zh-TW" sz="2800" b="1" dirty="0">
                <a:solidFill>
                  <a:srgbClr val="F79646">
                    <a:lumMod val="40000"/>
                    <a:lumOff val="60000"/>
                  </a:srgbClr>
                </a:solidFill>
                <a:latin typeface="標楷體" pitchFamily="65" charset="-120"/>
                <a:ea typeface="標楷體" pitchFamily="65" charset="-120"/>
              </a:rPr>
              <a:t/>
            </a:r>
            <a:br>
              <a:rPr lang="en-US" altLang="zh-TW" sz="2800" b="1" dirty="0">
                <a:solidFill>
                  <a:srgbClr val="F79646">
                    <a:lumMod val="40000"/>
                    <a:lumOff val="60000"/>
                  </a:srgbClr>
                </a:solidFill>
                <a:latin typeface="標楷體" pitchFamily="65" charset="-120"/>
                <a:ea typeface="標楷體" pitchFamily="65" charset="-120"/>
              </a:rPr>
            </a:br>
            <a:r>
              <a:rPr lang="en-US" altLang="zh-TW" sz="2800" b="1" dirty="0" smtClean="0">
                <a:solidFill>
                  <a:srgbClr val="F79646">
                    <a:lumMod val="40000"/>
                    <a:lumOff val="60000"/>
                  </a:srgbClr>
                </a:solidFill>
                <a:latin typeface="標楷體" pitchFamily="65" charset="-120"/>
                <a:ea typeface="標楷體" pitchFamily="65" charset="-120"/>
              </a:rPr>
              <a:t/>
            </a:r>
            <a:br>
              <a:rPr lang="en-US" altLang="zh-TW" sz="2800" b="1" dirty="0" smtClean="0">
                <a:solidFill>
                  <a:srgbClr val="F79646">
                    <a:lumMod val="40000"/>
                    <a:lumOff val="60000"/>
                  </a:srgbClr>
                </a:solidFill>
                <a:latin typeface="標楷體" pitchFamily="65" charset="-120"/>
                <a:ea typeface="標楷體" pitchFamily="65" charset="-120"/>
              </a:rPr>
            </a:br>
            <a:r>
              <a:rPr lang="zh-TW" altLang="en-US" sz="3600" b="1" dirty="0">
                <a:solidFill>
                  <a:srgbClr val="F79646">
                    <a:lumMod val="40000"/>
                    <a:lumOff val="60000"/>
                  </a:srgbClr>
                </a:solidFill>
                <a:latin typeface="標楷體" pitchFamily="65" charset="-120"/>
                <a:ea typeface="標楷體" pitchFamily="65" charset="-120"/>
              </a:rPr>
              <a:t>智慧車</a:t>
            </a:r>
            <a:r>
              <a:rPr lang="zh-TW" altLang="en-US" sz="3600" b="1" dirty="0" smtClean="0">
                <a:solidFill>
                  <a:srgbClr val="F79646">
                    <a:lumMod val="40000"/>
                    <a:lumOff val="60000"/>
                  </a:srgbClr>
                </a:solidFill>
                <a:latin typeface="標楷體" pitchFamily="65" charset="-120"/>
                <a:ea typeface="標楷體" pitchFamily="65" charset="-120"/>
              </a:rPr>
              <a:t>應用</a:t>
            </a:r>
            <a:r>
              <a:rPr lang="en-US" altLang="zh-TW" sz="3600" b="1" dirty="0" smtClean="0">
                <a:solidFill>
                  <a:srgbClr val="F79646">
                    <a:lumMod val="40000"/>
                    <a:lumOff val="60000"/>
                  </a:srgbClr>
                </a:solidFill>
                <a:latin typeface="標楷體" pitchFamily="65" charset="-120"/>
                <a:ea typeface="標楷體" pitchFamily="65" charset="-120"/>
              </a:rPr>
              <a:t>–</a:t>
            </a:r>
            <a:r>
              <a:rPr lang="zh-TW" altLang="en-US" sz="3600" b="1" dirty="0">
                <a:solidFill>
                  <a:srgbClr val="F79646">
                    <a:lumMod val="40000"/>
                    <a:lumOff val="60000"/>
                  </a:srgbClr>
                </a:solidFill>
                <a:latin typeface="標楷體" pitchFamily="65" charset="-120"/>
                <a:ea typeface="標楷體" pitchFamily="65" charset="-120"/>
              </a:rPr>
              <a:t>自製電能驅動車</a:t>
            </a:r>
            <a:r>
              <a:rPr lang="en-US" altLang="zh-TW" b="1" dirty="0">
                <a:solidFill>
                  <a:srgbClr val="F79646">
                    <a:lumMod val="40000"/>
                    <a:lumOff val="60000"/>
                  </a:srgbClr>
                </a:solidFill>
                <a:latin typeface="標楷體" pitchFamily="65" charset="-120"/>
                <a:ea typeface="標楷體" pitchFamily="65" charset="-120"/>
              </a:rPr>
              <a:t/>
            </a:r>
            <a:br>
              <a:rPr lang="en-US" altLang="zh-TW" b="1" dirty="0">
                <a:solidFill>
                  <a:srgbClr val="F79646">
                    <a:lumMod val="40000"/>
                    <a:lumOff val="60000"/>
                  </a:srgbClr>
                </a:solidFill>
                <a:latin typeface="標楷體" pitchFamily="65" charset="-120"/>
                <a:ea typeface="標楷體" pitchFamily="65" charset="-120"/>
              </a:rPr>
            </a:br>
            <a:endParaRPr lang="zh-TW" altLang="en-US" dirty="0"/>
          </a:p>
        </p:txBody>
      </p:sp>
      <p:sp>
        <p:nvSpPr>
          <p:cNvPr id="3" name="副標題 2"/>
          <p:cNvSpPr>
            <a:spLocks noGrp="1"/>
          </p:cNvSpPr>
          <p:nvPr>
            <p:ph type="subTitle" idx="1"/>
          </p:nvPr>
        </p:nvSpPr>
        <p:spPr>
          <a:xfrm>
            <a:off x="1371600" y="3556000"/>
            <a:ext cx="6400800" cy="2681311"/>
          </a:xfrm>
        </p:spPr>
        <p:txBody>
          <a:bodyPr>
            <a:normAutofit/>
          </a:bodyPr>
          <a:lstStyle/>
          <a:p>
            <a:pPr algn="l"/>
            <a:r>
              <a:rPr lang="zh-TW" altLang="en-US" sz="2400" b="1" dirty="0" smtClean="0">
                <a:solidFill>
                  <a:schemeClr val="tx2"/>
                </a:solidFill>
              </a:rPr>
              <a:t>組別：</a:t>
            </a:r>
            <a:r>
              <a:rPr lang="en-US" altLang="zh-TW" sz="2400" b="1" dirty="0" smtClean="0">
                <a:solidFill>
                  <a:schemeClr val="tx2"/>
                </a:solidFill>
                <a:latin typeface="Times New Roman" pitchFamily="18" charset="0"/>
                <a:cs typeface="Times New Roman" pitchFamily="18" charset="0"/>
              </a:rPr>
              <a:t>28</a:t>
            </a:r>
            <a:r>
              <a:rPr lang="zh-TW" altLang="en-US" sz="2400" b="1" dirty="0" smtClean="0">
                <a:solidFill>
                  <a:schemeClr val="tx2"/>
                </a:solidFill>
              </a:rPr>
              <a:t>組</a:t>
            </a:r>
            <a:endParaRPr lang="en-US" altLang="zh-TW" sz="2400" b="1" dirty="0" smtClean="0">
              <a:solidFill>
                <a:schemeClr val="tx2"/>
              </a:solidFill>
            </a:endParaRPr>
          </a:p>
          <a:p>
            <a:pPr algn="l"/>
            <a:r>
              <a:rPr lang="zh-TW" altLang="en-US" sz="2400" b="1" dirty="0" smtClean="0">
                <a:solidFill>
                  <a:schemeClr val="tx2"/>
                </a:solidFill>
              </a:rPr>
              <a:t>組長：四訊三乙 陳奕宇</a:t>
            </a:r>
            <a:endParaRPr lang="en-US" altLang="zh-TW" sz="2400" b="1" dirty="0">
              <a:solidFill>
                <a:schemeClr val="tx2"/>
              </a:solidFill>
            </a:endParaRPr>
          </a:p>
          <a:p>
            <a:pPr algn="l"/>
            <a:r>
              <a:rPr lang="zh-TW" altLang="en-US" sz="2400" b="1" dirty="0" smtClean="0">
                <a:solidFill>
                  <a:schemeClr val="tx2"/>
                </a:solidFill>
              </a:rPr>
              <a:t>組員：四</a:t>
            </a:r>
            <a:r>
              <a:rPr lang="zh-TW" altLang="en-US" sz="2400" b="1" dirty="0">
                <a:solidFill>
                  <a:schemeClr val="tx2"/>
                </a:solidFill>
              </a:rPr>
              <a:t>訊三</a:t>
            </a:r>
            <a:r>
              <a:rPr lang="zh-TW" altLang="en-US" sz="2400" b="1" dirty="0" smtClean="0">
                <a:solidFill>
                  <a:schemeClr val="tx2"/>
                </a:solidFill>
              </a:rPr>
              <a:t>乙 謝東霖</a:t>
            </a:r>
            <a:endParaRPr lang="en-US" altLang="zh-TW" sz="2400" b="1" dirty="0">
              <a:solidFill>
                <a:schemeClr val="tx2"/>
              </a:solidFill>
            </a:endParaRPr>
          </a:p>
          <a:p>
            <a:pPr algn="l"/>
            <a:endParaRPr lang="en-US" altLang="zh-TW" sz="2400" b="1" dirty="0" smtClean="0">
              <a:solidFill>
                <a:schemeClr val="tx2"/>
              </a:solidFill>
            </a:endParaRPr>
          </a:p>
          <a:p>
            <a:pPr algn="l"/>
            <a:fld id="{C572AD83-525D-4097-9243-683ABED70FD9}" type="slidenum">
              <a:rPr lang="en-US" altLang="zh-TW" sz="2400" b="1" smtClean="0"/>
              <a:t>1</a:t>
            </a:fld>
            <a:fld id="{6B581C5F-323A-4176-BFA5-C647818EE331}" type="slidenum">
              <a:rPr lang="en-US" altLang="zh-TW" sz="2400" b="1" smtClean="0"/>
              <a:t>1</a:t>
            </a:fld>
            <a:fld id="{62E9C8AD-4992-475A-840E-51954B23FD9F}" type="slidenum">
              <a:rPr lang="en-US" altLang="zh-TW" sz="2400" b="1" smtClean="0"/>
              <a:t>1</a:t>
            </a:fld>
            <a:endParaRPr lang="en-US" altLang="zh-TW" sz="2400" b="1" dirty="0"/>
          </a:p>
        </p:txBody>
      </p:sp>
    </p:spTree>
    <p:extLst>
      <p:ext uri="{BB962C8B-B14F-4D97-AF65-F5344CB8AC3E}">
        <p14:creationId xmlns:p14="http://schemas.microsoft.com/office/powerpoint/2010/main" val="85735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latin typeface="Times New Roman" pitchFamily="18" charset="0"/>
                <a:cs typeface="Times New Roman" pitchFamily="18" charset="0"/>
              </a:rPr>
              <a:t>方向控制器 </a:t>
            </a:r>
            <a:r>
              <a:rPr lang="en-US" altLang="zh-TW" dirty="0" smtClean="0">
                <a:latin typeface="Times New Roman" pitchFamily="18" charset="0"/>
                <a:cs typeface="Times New Roman" pitchFamily="18" charset="0"/>
              </a:rPr>
              <a:t>(1/5)</a:t>
            </a:r>
            <a:endParaRPr lang="zh-TW" altLang="en-US" dirty="0">
              <a:latin typeface="Times New Roman" pitchFamily="18" charset="0"/>
              <a:cs typeface="Times New Roman" pitchFamily="18" charset="0"/>
            </a:endParaRPr>
          </a:p>
        </p:txBody>
      </p:sp>
      <p:sp>
        <p:nvSpPr>
          <p:cNvPr id="5" name="文字方塊 4"/>
          <p:cNvSpPr txBox="1"/>
          <p:nvPr/>
        </p:nvSpPr>
        <p:spPr>
          <a:xfrm>
            <a:off x="842948" y="1556792"/>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使電動車能夠手自動自由切換，並透過直流馬達、減速馬達以及</a:t>
            </a:r>
            <a:r>
              <a:rPr lang="zh-TW" altLang="en-US" dirty="0" smtClean="0">
                <a:latin typeface="Times New Roman" pitchFamily="18" charset="0"/>
                <a:ea typeface="標楷體" pitchFamily="65" charset="-120"/>
              </a:rPr>
              <a:t>齒輪</a:t>
            </a:r>
            <a:r>
              <a:rPr lang="zh-TW" altLang="en-US" dirty="0">
                <a:latin typeface="Times New Roman" pitchFamily="18" charset="0"/>
                <a:ea typeface="標楷體" pitchFamily="65" charset="-120"/>
              </a:rPr>
              <a:t>來</a:t>
            </a:r>
            <a:r>
              <a:rPr lang="zh-TW" altLang="en-US" dirty="0" smtClean="0">
                <a:latin typeface="Times New Roman" pitchFamily="18" charset="0"/>
                <a:ea typeface="標楷體" pitchFamily="65" charset="-120"/>
              </a:rPr>
              <a:t>帶動方向轉動</a:t>
            </a:r>
            <a:r>
              <a:rPr lang="zh-TW" altLang="en-US" dirty="0" smtClean="0">
                <a:latin typeface="Times New Roman" pitchFamily="18" charset="0"/>
                <a:ea typeface="標楷體" pitchFamily="65" charset="-120"/>
              </a:rPr>
              <a:t>，並透過驅動</a:t>
            </a:r>
            <a:r>
              <a:rPr lang="zh-TW" altLang="en-US" dirty="0" smtClean="0">
                <a:latin typeface="Times New Roman" pitchFamily="18" charset="0"/>
                <a:ea typeface="標楷體" pitchFamily="65" charset="-120"/>
              </a:rPr>
              <a:t>控制器來操作，並即時回傳轉向的情形給驅動控制器，做出相對應的反應。</a:t>
            </a:r>
            <a:endParaRPr lang="en-US" altLang="zh-TW" dirty="0" smtClean="0">
              <a:latin typeface="Times New Roman" pitchFamily="18" charset="0"/>
              <a:ea typeface="標楷體" pitchFamily="65" charset="-120"/>
            </a:endParaRPr>
          </a:p>
        </p:txBody>
      </p:sp>
      <p:sp>
        <p:nvSpPr>
          <p:cNvPr id="7" name="文字方塊 6"/>
          <p:cNvSpPr txBox="1"/>
          <p:nvPr/>
        </p:nvSpPr>
        <p:spPr>
          <a:xfrm>
            <a:off x="2989830" y="6149851"/>
            <a:ext cx="3267075"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6</a:t>
            </a:r>
            <a:r>
              <a:rPr lang="zh-TW" altLang="en-US" sz="1600" dirty="0" smtClean="0">
                <a:latin typeface="Times New Roman" pitchFamily="18" charset="0"/>
                <a:ea typeface="標楷體" pitchFamily="65" charset="-120"/>
              </a:rPr>
              <a:t> 方向控制流程圖</a:t>
            </a:r>
            <a:endParaRPr lang="zh-TW" altLang="en-US" sz="1600" dirty="0">
              <a:latin typeface="Times New Roman" pitchFamily="18" charset="0"/>
              <a:ea typeface="標楷體" pitchFamily="65" charset="-120"/>
            </a:endParaRPr>
          </a:p>
        </p:txBody>
      </p:sp>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Page.9</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600" y="2852936"/>
            <a:ext cx="4541534" cy="3296915"/>
          </a:xfrm>
          <a:prstGeom prst="rect">
            <a:avLst/>
          </a:prstGeom>
        </p:spPr>
      </p:pic>
    </p:spTree>
    <p:extLst>
      <p:ext uri="{BB962C8B-B14F-4D97-AF65-F5344CB8AC3E}">
        <p14:creationId xmlns:p14="http://schemas.microsoft.com/office/powerpoint/2010/main" val="501648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cs typeface="Times New Roman" pitchFamily="18" charset="0"/>
              </a:rPr>
              <a:t>方向控制器 </a:t>
            </a:r>
            <a:r>
              <a:rPr lang="en-US" altLang="zh-TW" dirty="0" smtClean="0">
                <a:latin typeface="Times New Roman" pitchFamily="18" charset="0"/>
                <a:cs typeface="Times New Roman" pitchFamily="18" charset="0"/>
              </a:rPr>
              <a:t>(2/5)</a:t>
            </a:r>
            <a:endParaRPr lang="zh-TW" altLang="en-US" dirty="0"/>
          </a:p>
        </p:txBody>
      </p:sp>
      <p:sp>
        <p:nvSpPr>
          <p:cNvPr id="5" name="文字方塊 4"/>
          <p:cNvSpPr txBox="1"/>
          <p:nvPr/>
        </p:nvSpPr>
        <p:spPr>
          <a:xfrm>
            <a:off x="863561" y="1556792"/>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固定插銷與牽動齒輪之固定器，若直接將固定器直接與方向盤軸心座連接，會因扭力問題造成硬體上無法承受而斷裂，所以採用如</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a:latin typeface="Times New Roman" pitchFamily="18" charset="0"/>
                <a:ea typeface="標楷體" pitchFamily="65" charset="-120"/>
              </a:rPr>
              <a:t>8</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所示，來做為改善。</a:t>
            </a:r>
            <a:endParaRPr lang="en-US" altLang="zh-TW" dirty="0" smtClean="0">
              <a:latin typeface="Times New Roman" pitchFamily="18" charset="0"/>
              <a:ea typeface="標楷體" pitchFamily="65" charset="-120"/>
            </a:endParaRPr>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41" y="2708920"/>
            <a:ext cx="3600000" cy="2701091"/>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892" y="3573016"/>
            <a:ext cx="4058217" cy="571580"/>
          </a:xfrm>
          <a:prstGeom prst="rect">
            <a:avLst/>
          </a:prstGeom>
        </p:spPr>
      </p:pic>
      <p:sp>
        <p:nvSpPr>
          <p:cNvPr id="8" name="文字方塊 7"/>
          <p:cNvSpPr txBox="1"/>
          <p:nvPr/>
        </p:nvSpPr>
        <p:spPr>
          <a:xfrm>
            <a:off x="795341" y="5410011"/>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7</a:t>
            </a:r>
            <a:r>
              <a:rPr lang="zh-TW" altLang="en-US" sz="1600" dirty="0" smtClean="0">
                <a:latin typeface="Times New Roman" pitchFamily="18" charset="0"/>
                <a:ea typeface="標楷體" pitchFamily="65" charset="-120"/>
              </a:rPr>
              <a:t> 插銷固定器實體</a:t>
            </a:r>
            <a:endParaRPr lang="en-US" altLang="zh-TW" sz="1600" dirty="0" smtClean="0">
              <a:latin typeface="Times New Roman" pitchFamily="18" charset="0"/>
              <a:ea typeface="標楷體" pitchFamily="65" charset="-120"/>
            </a:endParaRPr>
          </a:p>
        </p:txBody>
      </p:sp>
      <p:sp>
        <p:nvSpPr>
          <p:cNvPr id="9" name="文字方塊 8"/>
          <p:cNvSpPr txBox="1"/>
          <p:nvPr/>
        </p:nvSpPr>
        <p:spPr>
          <a:xfrm>
            <a:off x="4609269" y="4059465"/>
            <a:ext cx="405584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8</a:t>
            </a:r>
            <a:r>
              <a:rPr lang="zh-TW" altLang="en-US" sz="1600" dirty="0" smtClean="0">
                <a:latin typeface="Times New Roman" pitchFamily="18" charset="0"/>
                <a:ea typeface="標楷體" pitchFamily="65" charset="-120"/>
              </a:rPr>
              <a:t> 插銷固定器示意圖</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紅線：螺紋</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10" name="投影片編號版面配置區 4"/>
          <p:cNvSpPr txBox="1">
            <a:spLocks/>
          </p:cNvSpPr>
          <p:nvPr/>
        </p:nvSpPr>
        <p:spPr>
          <a:xfrm>
            <a:off x="7982174" y="6492875"/>
            <a:ext cx="1161826" cy="365125"/>
          </a:xfrm>
          <a:prstGeom prst="rect">
            <a:avLst/>
          </a:prstGeom>
        </p:spPr>
        <p:txBody>
          <a:bodyPr vert="horz" lIns="91440" tIns="45720" rIns="91440" bIns="45720" rtlCol="0" anchor="ctr"/>
          <a:lstStyle>
            <a:defPPr>
              <a:defRPr lang="zh-TW"/>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dirty="0" smtClean="0">
                <a:latin typeface="Times New Roman" pitchFamily="18" charset="0"/>
                <a:cs typeface="Times New Roman" pitchFamily="18" charset="0"/>
              </a:rPr>
              <a:t>Page.10</a:t>
            </a:r>
          </a:p>
        </p:txBody>
      </p:sp>
    </p:spTree>
    <p:extLst>
      <p:ext uri="{BB962C8B-B14F-4D97-AF65-F5344CB8AC3E}">
        <p14:creationId xmlns:p14="http://schemas.microsoft.com/office/powerpoint/2010/main" val="1854201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cs typeface="Times New Roman" pitchFamily="18" charset="0"/>
              </a:rPr>
              <a:t>方向控制器 </a:t>
            </a:r>
            <a:r>
              <a:rPr lang="en-US" altLang="zh-TW" dirty="0" smtClean="0">
                <a:latin typeface="Times New Roman" pitchFamily="18" charset="0"/>
                <a:cs typeface="Times New Roman" pitchFamily="18" charset="0"/>
              </a:rPr>
              <a:t>(3/5)</a:t>
            </a:r>
            <a:endParaRPr lang="zh-TW" altLang="en-US" dirty="0"/>
          </a:p>
        </p:txBody>
      </p:sp>
      <p:sp>
        <p:nvSpPr>
          <p:cNvPr id="5" name="文字方塊 4"/>
          <p:cNvSpPr txBox="1"/>
          <p:nvPr/>
        </p:nvSpPr>
        <p:spPr>
          <a:xfrm>
            <a:off x="842948" y="1556792"/>
            <a:ext cx="7560840" cy="646331"/>
          </a:xfrm>
          <a:prstGeom prst="rect">
            <a:avLst/>
          </a:prstGeom>
          <a:noFill/>
        </p:spPr>
        <p:txBody>
          <a:bodyPr wrap="square" rtlCol="0">
            <a:spAutoFit/>
          </a:bodyPr>
          <a:lstStyle/>
          <a:p>
            <a:pPr indent="442913" algn="just"/>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a:latin typeface="Times New Roman" pitchFamily="18" charset="0"/>
                <a:ea typeface="標楷體" pitchFamily="65" charset="-120"/>
              </a:rPr>
              <a:t>9</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為</a:t>
            </a:r>
            <a:r>
              <a:rPr lang="zh-TW" altLang="en-US" dirty="0">
                <a:latin typeface="Times New Roman" pitchFamily="18" charset="0"/>
                <a:ea typeface="標楷體" pitchFamily="65" charset="-120"/>
              </a:rPr>
              <a:t>夾擠</a:t>
            </a:r>
            <a:r>
              <a:rPr lang="zh-TW" altLang="en-US" dirty="0" smtClean="0">
                <a:latin typeface="Times New Roman" pitchFamily="18" charset="0"/>
                <a:ea typeface="標楷體" pitchFamily="65" charset="-120"/>
              </a:rPr>
              <a:t>齒輪</a:t>
            </a:r>
            <a:r>
              <a:rPr lang="zh-TW" altLang="en-US" dirty="0">
                <a:latin typeface="Times New Roman" pitchFamily="18" charset="0"/>
                <a:ea typeface="標楷體" pitchFamily="65" charset="-120"/>
              </a:rPr>
              <a:t>的</a:t>
            </a:r>
            <a:r>
              <a:rPr lang="zh-TW" altLang="en-US" dirty="0" smtClean="0">
                <a:latin typeface="Times New Roman" pitchFamily="18" charset="0"/>
                <a:ea typeface="標楷體" pitchFamily="65" charset="-120"/>
              </a:rPr>
              <a:t>下半部結構，齒輪並未與軸心做直接連結，透過上下夾擠方式來固定齒輪位置，並透過珠碗來減少夾擠所造成的磨擦力。</a:t>
            </a:r>
            <a:endParaRPr lang="en-US" altLang="zh-TW" dirty="0" smtClean="0">
              <a:latin typeface="Times New Roman" pitchFamily="18" charset="0"/>
              <a:ea typeface="標楷體" pitchFamily="65" charset="-12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923" y="2780926"/>
            <a:ext cx="3600000" cy="2707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字方塊 6"/>
          <p:cNvSpPr txBox="1"/>
          <p:nvPr/>
        </p:nvSpPr>
        <p:spPr>
          <a:xfrm>
            <a:off x="842948" y="5488581"/>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9</a:t>
            </a:r>
            <a:r>
              <a:rPr lang="zh-TW" altLang="en-US" sz="1600" dirty="0" smtClean="0">
                <a:latin typeface="Times New Roman" pitchFamily="18" charset="0"/>
                <a:ea typeface="標楷體" pitchFamily="65" charset="-120"/>
              </a:rPr>
              <a:t> 下半部齒輪卡榫裝置</a:t>
            </a:r>
            <a:endParaRPr lang="en-US" altLang="zh-TW" sz="1600" dirty="0" smtClean="0">
              <a:latin typeface="Times New Roman" pitchFamily="18" charset="0"/>
              <a:ea typeface="標楷體" pitchFamily="65" charset="-120"/>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178" y="2916650"/>
            <a:ext cx="3810685" cy="2436205"/>
          </a:xfrm>
          <a:prstGeom prst="rect">
            <a:avLst/>
          </a:prstGeom>
        </p:spPr>
      </p:pic>
      <p:sp>
        <p:nvSpPr>
          <p:cNvPr id="9" name="文字方塊 8"/>
          <p:cNvSpPr txBox="1"/>
          <p:nvPr/>
        </p:nvSpPr>
        <p:spPr>
          <a:xfrm>
            <a:off x="4752019" y="5481335"/>
            <a:ext cx="3752493"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10</a:t>
            </a:r>
            <a:r>
              <a:rPr lang="zh-TW" altLang="en-US" sz="1600" dirty="0" smtClean="0">
                <a:latin typeface="Times New Roman" pitchFamily="18" charset="0"/>
                <a:ea typeface="標楷體" pitchFamily="65" charset="-120"/>
              </a:rPr>
              <a:t> 齒輪卡榫示意圖</a:t>
            </a:r>
            <a:endParaRPr lang="en-US" altLang="zh-TW" sz="1600" dirty="0" smtClean="0">
              <a:latin typeface="Times New Roman" pitchFamily="18" charset="0"/>
              <a:ea typeface="標楷體" pitchFamily="65" charset="-120"/>
            </a:endParaRPr>
          </a:p>
        </p:txBody>
      </p:sp>
      <p:sp>
        <p:nvSpPr>
          <p:cNvPr id="10" name="投影片編號版面配置區 4"/>
          <p:cNvSpPr txBox="1">
            <a:spLocks/>
          </p:cNvSpPr>
          <p:nvPr/>
        </p:nvSpPr>
        <p:spPr>
          <a:xfrm>
            <a:off x="7982174" y="6492875"/>
            <a:ext cx="1161826" cy="365125"/>
          </a:xfrm>
          <a:prstGeom prst="rect">
            <a:avLst/>
          </a:prstGeom>
        </p:spPr>
        <p:txBody>
          <a:bodyPr vert="horz" lIns="91440" tIns="45720" rIns="91440" bIns="45720" rtlCol="0" anchor="ctr"/>
          <a:lstStyle>
            <a:defPPr>
              <a:defRPr lang="zh-TW"/>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dirty="0" smtClean="0">
                <a:latin typeface="Times New Roman" pitchFamily="18" charset="0"/>
                <a:cs typeface="Times New Roman" pitchFamily="18" charset="0"/>
              </a:rPr>
              <a:t>Page.11</a:t>
            </a:r>
          </a:p>
        </p:txBody>
      </p:sp>
      <p:sp>
        <p:nvSpPr>
          <p:cNvPr id="3" name="文字方塊 2"/>
          <p:cNvSpPr txBox="1"/>
          <p:nvPr/>
        </p:nvSpPr>
        <p:spPr>
          <a:xfrm>
            <a:off x="7437143" y="3538021"/>
            <a:ext cx="918554" cy="369332"/>
          </a:xfrm>
          <a:prstGeom prst="rect">
            <a:avLst/>
          </a:prstGeom>
          <a:noFill/>
        </p:spPr>
        <p:txBody>
          <a:bodyPr wrap="square" rtlCol="0">
            <a:spAutoFit/>
          </a:bodyPr>
          <a:lstStyle/>
          <a:p>
            <a:r>
              <a:rPr lang="zh-TW" altLang="en-US" b="1" dirty="0">
                <a:latin typeface="Times New Roman" pitchFamily="18" charset="0"/>
                <a:ea typeface="標楷體" pitchFamily="65" charset="-120"/>
              </a:rPr>
              <a:t>齒輪</a:t>
            </a:r>
            <a:endParaRPr lang="zh-TW" altLang="en-US" b="1" dirty="0"/>
          </a:p>
        </p:txBody>
      </p:sp>
      <p:sp>
        <p:nvSpPr>
          <p:cNvPr id="11" name="文字方塊 10"/>
          <p:cNvSpPr txBox="1"/>
          <p:nvPr/>
        </p:nvSpPr>
        <p:spPr>
          <a:xfrm>
            <a:off x="7308304" y="4278838"/>
            <a:ext cx="918554" cy="369332"/>
          </a:xfrm>
          <a:prstGeom prst="rect">
            <a:avLst/>
          </a:prstGeom>
          <a:noFill/>
        </p:spPr>
        <p:txBody>
          <a:bodyPr wrap="square" rtlCol="0">
            <a:spAutoFit/>
          </a:bodyPr>
          <a:lstStyle/>
          <a:p>
            <a:r>
              <a:rPr lang="zh-TW" altLang="en-US" b="1" dirty="0">
                <a:latin typeface="Times New Roman" pitchFamily="18" charset="0"/>
                <a:ea typeface="標楷體" pitchFamily="65" charset="-120"/>
              </a:rPr>
              <a:t>珠碗</a:t>
            </a:r>
            <a:endParaRPr lang="zh-TW" altLang="en-US" b="1" dirty="0"/>
          </a:p>
        </p:txBody>
      </p:sp>
      <p:sp>
        <p:nvSpPr>
          <p:cNvPr id="12" name="文字方塊 11"/>
          <p:cNvSpPr txBox="1"/>
          <p:nvPr/>
        </p:nvSpPr>
        <p:spPr>
          <a:xfrm>
            <a:off x="6975493" y="4686240"/>
            <a:ext cx="918554" cy="369332"/>
          </a:xfrm>
          <a:prstGeom prst="rect">
            <a:avLst/>
          </a:prstGeom>
          <a:noFill/>
        </p:spPr>
        <p:txBody>
          <a:bodyPr wrap="square" rtlCol="0">
            <a:spAutoFit/>
          </a:bodyPr>
          <a:lstStyle/>
          <a:p>
            <a:r>
              <a:rPr lang="zh-TW" altLang="en-US" b="1" dirty="0">
                <a:latin typeface="Times New Roman" pitchFamily="18" charset="0"/>
                <a:ea typeface="標楷體" pitchFamily="65" charset="-120"/>
              </a:rPr>
              <a:t>支架</a:t>
            </a:r>
            <a:endParaRPr lang="zh-TW" altLang="en-US" b="1" dirty="0"/>
          </a:p>
        </p:txBody>
      </p:sp>
    </p:spTree>
    <p:extLst>
      <p:ext uri="{BB962C8B-B14F-4D97-AF65-F5344CB8AC3E}">
        <p14:creationId xmlns:p14="http://schemas.microsoft.com/office/powerpoint/2010/main" val="377454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cs typeface="Times New Roman" pitchFamily="18" charset="0"/>
              </a:rPr>
              <a:t>方向控制器 </a:t>
            </a:r>
            <a:r>
              <a:rPr lang="en-US" altLang="zh-TW" dirty="0" smtClean="0">
                <a:latin typeface="Times New Roman" pitchFamily="18" charset="0"/>
                <a:cs typeface="Times New Roman" pitchFamily="18" charset="0"/>
              </a:rPr>
              <a:t>(4/5)</a:t>
            </a:r>
            <a:endParaRPr lang="zh-TW" altLang="en-US" dirty="0"/>
          </a:p>
        </p:txBody>
      </p:sp>
      <p:sp>
        <p:nvSpPr>
          <p:cNvPr id="7" name="文字方塊 6"/>
          <p:cNvSpPr txBox="1"/>
          <p:nvPr/>
        </p:nvSpPr>
        <p:spPr>
          <a:xfrm>
            <a:off x="899593" y="5398812"/>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11</a:t>
            </a:r>
            <a:r>
              <a:rPr lang="zh-TW" altLang="en-US" sz="1600" dirty="0" smtClean="0">
                <a:latin typeface="Times New Roman" pitchFamily="18" charset="0"/>
                <a:ea typeface="標楷體" pitchFamily="65" charset="-120"/>
              </a:rPr>
              <a:t> 方向盤及傳動系統</a:t>
            </a:r>
            <a:endParaRPr lang="en-US" altLang="zh-TW" sz="1600" dirty="0" smtClean="0">
              <a:latin typeface="Times New Roman" pitchFamily="18" charset="0"/>
              <a:ea typeface="標楷體" pitchFamily="65" charset="-120"/>
            </a:endParaRPr>
          </a:p>
        </p:txBody>
      </p:sp>
      <p:sp>
        <p:nvSpPr>
          <p:cNvPr id="8" name="文字方塊 7"/>
          <p:cNvSpPr txBox="1"/>
          <p:nvPr/>
        </p:nvSpPr>
        <p:spPr>
          <a:xfrm>
            <a:off x="4753960" y="5406479"/>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12</a:t>
            </a:r>
            <a:r>
              <a:rPr lang="zh-TW" altLang="en-US" sz="1600" dirty="0" smtClean="0">
                <a:latin typeface="Times New Roman" pitchFamily="18" charset="0"/>
                <a:ea typeface="標楷體" pitchFamily="65" charset="-120"/>
              </a:rPr>
              <a:t> 方向</a:t>
            </a:r>
            <a:r>
              <a:rPr lang="zh-TW" altLang="en-US" sz="1600" dirty="0">
                <a:latin typeface="Times New Roman" pitchFamily="18" charset="0"/>
                <a:ea typeface="標楷體" pitchFamily="65" charset="-120"/>
              </a:rPr>
              <a:t>旋轉角度之回授</a:t>
            </a:r>
            <a:r>
              <a:rPr lang="zh-TW" altLang="en-US" sz="1600" dirty="0" smtClean="0">
                <a:latin typeface="Times New Roman" pitchFamily="18" charset="0"/>
                <a:ea typeface="標楷體" pitchFamily="65" charset="-120"/>
              </a:rPr>
              <a:t>系統</a:t>
            </a:r>
            <a:endParaRPr lang="en-US" altLang="zh-TW" sz="1600" dirty="0" smtClean="0">
              <a:latin typeface="Times New Roman" pitchFamily="18" charset="0"/>
              <a:ea typeface="標楷體" pitchFamily="65" charset="-120"/>
            </a:endParaRPr>
          </a:p>
        </p:txBody>
      </p:sp>
      <p:pic>
        <p:nvPicPr>
          <p:cNvPr id="10" name="圖片 9"/>
          <p:cNvPicPr/>
          <p:nvPr/>
        </p:nvPicPr>
        <p:blipFill>
          <a:blip r:embed="rId2">
            <a:extLst>
              <a:ext uri="{28A0092B-C50C-407E-A947-70E740481C1C}">
                <a14:useLocalDpi xmlns:a14="http://schemas.microsoft.com/office/drawing/2010/main" val="0"/>
              </a:ext>
            </a:extLst>
          </a:blip>
          <a:stretch>
            <a:fillRect/>
          </a:stretch>
        </p:blipFill>
        <p:spPr>
          <a:xfrm>
            <a:off x="4760874" y="2708920"/>
            <a:ext cx="3599815" cy="2708275"/>
          </a:xfrm>
          <a:prstGeom prst="rect">
            <a:avLst/>
          </a:prstGeom>
        </p:spPr>
      </p:pic>
      <p:sp>
        <p:nvSpPr>
          <p:cNvPr id="9" name="文字方塊 8"/>
          <p:cNvSpPr txBox="1"/>
          <p:nvPr/>
        </p:nvSpPr>
        <p:spPr>
          <a:xfrm>
            <a:off x="842948" y="1556792"/>
            <a:ext cx="7560840" cy="646331"/>
          </a:xfrm>
          <a:prstGeom prst="rect">
            <a:avLst/>
          </a:prstGeom>
          <a:noFill/>
        </p:spPr>
        <p:txBody>
          <a:bodyPr wrap="square" rtlCol="0">
            <a:spAutoFit/>
          </a:bodyPr>
          <a:lstStyle/>
          <a:p>
            <a:pPr indent="442913" algn="just"/>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11)</a:t>
            </a:r>
            <a:r>
              <a:rPr lang="zh-TW" altLang="en-US" dirty="0" smtClean="0">
                <a:latin typeface="Times New Roman" pitchFamily="18" charset="0"/>
                <a:ea typeface="標楷體" pitchFamily="65" charset="-120"/>
              </a:rPr>
              <a:t>為方向盤的整體外觀，並於方向盤軸心下方接上可變電阻來做方向盤轉動角度之回授，如</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12)</a:t>
            </a:r>
            <a:r>
              <a:rPr lang="zh-TW" altLang="en-US" dirty="0" smtClean="0">
                <a:latin typeface="Times New Roman" pitchFamily="18" charset="0"/>
                <a:ea typeface="標楷體" pitchFamily="65" charset="-120"/>
              </a:rPr>
              <a:t>所示。</a:t>
            </a:r>
            <a:endParaRPr lang="en-US" altLang="zh-TW" dirty="0" smtClean="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Page.12</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68" y="2710904"/>
            <a:ext cx="35909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向右箭號 11"/>
          <p:cNvSpPr/>
          <p:nvPr/>
        </p:nvSpPr>
        <p:spPr>
          <a:xfrm>
            <a:off x="1547664" y="4509120"/>
            <a:ext cx="72008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左箭號 5"/>
          <p:cNvSpPr/>
          <p:nvPr/>
        </p:nvSpPr>
        <p:spPr>
          <a:xfrm>
            <a:off x="7159674" y="3717032"/>
            <a:ext cx="360040" cy="2880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7687886" y="3641194"/>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7723890" y="3654142"/>
            <a:ext cx="1260140"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可變電阻</a:t>
            </a:r>
            <a:endParaRPr lang="zh-TW" altLang="en-US" b="1" dirty="0"/>
          </a:p>
        </p:txBody>
      </p:sp>
      <p:sp>
        <p:nvSpPr>
          <p:cNvPr id="18" name="矩形 17"/>
          <p:cNvSpPr/>
          <p:nvPr/>
        </p:nvSpPr>
        <p:spPr>
          <a:xfrm>
            <a:off x="117004" y="3284984"/>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107504" y="3316342"/>
            <a:ext cx="1315144"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傳動系統</a:t>
            </a:r>
            <a:endParaRPr lang="zh-TW" altLang="en-US" b="1" dirty="0"/>
          </a:p>
        </p:txBody>
      </p:sp>
      <p:sp>
        <p:nvSpPr>
          <p:cNvPr id="19" name="矩形 18"/>
          <p:cNvSpPr/>
          <p:nvPr/>
        </p:nvSpPr>
        <p:spPr>
          <a:xfrm>
            <a:off x="128861" y="4437112"/>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28861" y="4468470"/>
            <a:ext cx="1279909"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端桿軸承</a:t>
            </a:r>
            <a:endParaRPr lang="zh-TW" altLang="en-US" b="1" dirty="0"/>
          </a:p>
        </p:txBody>
      </p:sp>
      <p:sp>
        <p:nvSpPr>
          <p:cNvPr id="20" name="向右箭號 19"/>
          <p:cNvSpPr/>
          <p:nvPr/>
        </p:nvSpPr>
        <p:spPr>
          <a:xfrm>
            <a:off x="1547663" y="3366110"/>
            <a:ext cx="237381"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29610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cs typeface="Times New Roman" pitchFamily="18" charset="0"/>
              </a:rPr>
              <a:t>方向控制器 </a:t>
            </a:r>
            <a:r>
              <a:rPr lang="en-US" altLang="zh-TW" dirty="0" smtClean="0">
                <a:latin typeface="Times New Roman" pitchFamily="18" charset="0"/>
                <a:cs typeface="Times New Roman" pitchFamily="18" charset="0"/>
              </a:rPr>
              <a:t>(5/5)</a:t>
            </a:r>
            <a:endParaRPr lang="zh-TW" altLang="en-US" dirty="0"/>
          </a:p>
        </p:txBody>
      </p:sp>
      <p:pic>
        <p:nvPicPr>
          <p:cNvPr id="5" name="內容版面配置區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7962" y="2721470"/>
            <a:ext cx="3600000" cy="2700000"/>
          </a:xfrm>
          <a:prstGeom prst="rect">
            <a:avLst/>
          </a:prstGeom>
          <a:noFill/>
          <a:ln>
            <a:noFill/>
          </a:ln>
        </p:spPr>
      </p:pic>
      <p:sp>
        <p:nvSpPr>
          <p:cNvPr id="6" name="文字方塊 5"/>
          <p:cNvSpPr txBox="1"/>
          <p:nvPr/>
        </p:nvSpPr>
        <p:spPr>
          <a:xfrm>
            <a:off x="837962" y="5427745"/>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13</a:t>
            </a:r>
            <a:r>
              <a:rPr lang="zh-TW" altLang="en-US" sz="1600" dirty="0" smtClean="0">
                <a:latin typeface="Times New Roman" pitchFamily="18" charset="0"/>
                <a:ea typeface="標楷體" pitchFamily="65" charset="-120"/>
              </a:rPr>
              <a:t> 直流</a:t>
            </a:r>
            <a:r>
              <a:rPr lang="zh-TW" altLang="en-US" sz="1600" dirty="0">
                <a:latin typeface="Times New Roman" pitchFamily="18" charset="0"/>
                <a:ea typeface="標楷體" pitchFamily="65" charset="-120"/>
              </a:rPr>
              <a:t>馬達及減速機之外觀</a:t>
            </a:r>
            <a:r>
              <a:rPr lang="zh-TW" altLang="en-US" sz="1600" dirty="0" smtClean="0">
                <a:latin typeface="Times New Roman" pitchFamily="18" charset="0"/>
                <a:ea typeface="標楷體" pitchFamily="65" charset="-120"/>
              </a:rPr>
              <a:t>圖</a:t>
            </a:r>
            <a:endParaRPr lang="en-US" altLang="zh-TW" sz="1600" dirty="0" smtClean="0">
              <a:latin typeface="Times New Roman" pitchFamily="18" charset="0"/>
              <a:ea typeface="標楷體" pitchFamily="65" charset="-120"/>
            </a:endParaRPr>
          </a:p>
        </p:txBody>
      </p:sp>
      <p:sp>
        <p:nvSpPr>
          <p:cNvPr id="8" name="文字方塊 7"/>
          <p:cNvSpPr txBox="1"/>
          <p:nvPr/>
        </p:nvSpPr>
        <p:spPr>
          <a:xfrm>
            <a:off x="842948" y="1526011"/>
            <a:ext cx="7560840" cy="369332"/>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因直流馬達轉速過快，所以透過減速馬達來達到理想的轉速。</a:t>
            </a:r>
            <a:endParaRPr lang="en-US" altLang="zh-TW"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Page.13</a:t>
            </a:r>
          </a:p>
        </p:txBody>
      </p:sp>
      <p:sp>
        <p:nvSpPr>
          <p:cNvPr id="2" name="文字方塊 1"/>
          <p:cNvSpPr txBox="1"/>
          <p:nvPr/>
        </p:nvSpPr>
        <p:spPr>
          <a:xfrm>
            <a:off x="5076056" y="2636912"/>
            <a:ext cx="3456384" cy="1754326"/>
          </a:xfrm>
          <a:prstGeom prst="rect">
            <a:avLst/>
          </a:prstGeom>
          <a:noFill/>
        </p:spPr>
        <p:txBody>
          <a:bodyPr wrap="square" rtlCol="0">
            <a:spAutoFit/>
          </a:bodyPr>
          <a:lstStyle/>
          <a:p>
            <a:pPr algn="just"/>
            <a:r>
              <a:rPr lang="zh-TW" altLang="en-US" b="1" dirty="0">
                <a:latin typeface="Times New Roman" pitchFamily="18" charset="0"/>
              </a:rPr>
              <a:t>減</a:t>
            </a:r>
            <a:r>
              <a:rPr lang="zh-TW" altLang="en-US" b="1" dirty="0" smtClean="0">
                <a:latin typeface="Times New Roman" pitchFamily="18" charset="0"/>
              </a:rPr>
              <a:t>速馬達計算</a:t>
            </a:r>
            <a:r>
              <a:rPr lang="zh-TW" altLang="en-US" dirty="0" smtClean="0">
                <a:latin typeface="Times New Roman" pitchFamily="18" charset="0"/>
              </a:rPr>
              <a:t>：</a:t>
            </a:r>
            <a:endParaRPr lang="en-US" altLang="zh-TW" dirty="0" smtClean="0">
              <a:latin typeface="Times New Roman" pitchFamily="18" charset="0"/>
            </a:endParaRPr>
          </a:p>
          <a:p>
            <a:pPr algn="just"/>
            <a:endParaRPr lang="en-US" altLang="zh-TW" dirty="0">
              <a:latin typeface="Times New Roman" pitchFamily="18" charset="0"/>
            </a:endParaRPr>
          </a:p>
          <a:p>
            <a:pPr algn="just"/>
            <a:r>
              <a:rPr lang="zh-TW" altLang="en-US" dirty="0" smtClean="0">
                <a:latin typeface="Times New Roman" pitchFamily="18" charset="0"/>
              </a:rPr>
              <a:t>假設目標為</a:t>
            </a:r>
            <a:r>
              <a:rPr lang="en-US" altLang="zh-TW" dirty="0" smtClean="0">
                <a:latin typeface="Times New Roman" pitchFamily="18" charset="0"/>
              </a:rPr>
              <a:t>5</a:t>
            </a:r>
            <a:r>
              <a:rPr lang="zh-TW" altLang="en-US" dirty="0" smtClean="0">
                <a:latin typeface="Times New Roman" pitchFamily="18" charset="0"/>
              </a:rPr>
              <a:t>秒轉</a:t>
            </a:r>
            <a:r>
              <a:rPr lang="en-US" altLang="zh-TW" dirty="0" smtClean="0">
                <a:latin typeface="Times New Roman" pitchFamily="18" charset="0"/>
              </a:rPr>
              <a:t>0.25</a:t>
            </a:r>
            <a:r>
              <a:rPr lang="zh-TW" altLang="en-US" dirty="0" smtClean="0">
                <a:latin typeface="Times New Roman" pitchFamily="18" charset="0"/>
              </a:rPr>
              <a:t>圈，換算為每分鐘</a:t>
            </a:r>
            <a:r>
              <a:rPr lang="en-US" altLang="zh-TW" dirty="0" smtClean="0">
                <a:latin typeface="Times New Roman" pitchFamily="18" charset="0"/>
              </a:rPr>
              <a:t>3rpm</a:t>
            </a:r>
            <a:r>
              <a:rPr lang="zh-TW" altLang="en-US" dirty="0" smtClean="0">
                <a:latin typeface="Times New Roman" pitchFamily="18" charset="0"/>
              </a:rPr>
              <a:t>。</a:t>
            </a:r>
            <a:endParaRPr lang="en-US" altLang="zh-TW" dirty="0" smtClean="0">
              <a:latin typeface="Times New Roman" pitchFamily="18" charset="0"/>
            </a:endParaRPr>
          </a:p>
          <a:p>
            <a:pPr algn="just"/>
            <a:endParaRPr lang="en-US" altLang="zh-TW" dirty="0">
              <a:latin typeface="Times New Roman" pitchFamily="18" charset="0"/>
            </a:endParaRPr>
          </a:p>
          <a:p>
            <a:pPr algn="just"/>
            <a:r>
              <a:rPr lang="zh-TW" altLang="en-US" dirty="0">
                <a:latin typeface="Times New Roman" pitchFamily="18" charset="0"/>
              </a:rPr>
              <a:t>直流</a:t>
            </a:r>
            <a:r>
              <a:rPr lang="zh-TW" altLang="en-US" dirty="0" smtClean="0">
                <a:latin typeface="Times New Roman" pitchFamily="18" charset="0"/>
              </a:rPr>
              <a:t>馬達：</a:t>
            </a:r>
            <a:r>
              <a:rPr lang="en-US" altLang="zh-TW" dirty="0" smtClean="0">
                <a:latin typeface="Times New Roman" pitchFamily="18" charset="0"/>
              </a:rPr>
              <a:t>1800rpm</a:t>
            </a:r>
          </a:p>
        </p:txBody>
      </p:sp>
      <mc:AlternateContent xmlns:mc="http://schemas.openxmlformats.org/markup-compatibility/2006" xmlns:a14="http://schemas.microsoft.com/office/drawing/2010/main">
        <mc:Choice Requires="a14">
          <p:sp>
            <p:nvSpPr>
              <p:cNvPr id="3" name="文字方塊 2"/>
              <p:cNvSpPr txBox="1"/>
              <p:nvPr/>
            </p:nvSpPr>
            <p:spPr>
              <a:xfrm>
                <a:off x="5059660" y="4437112"/>
                <a:ext cx="16263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rPr>
                        <m:t>1</m:t>
                      </m:r>
                      <m:r>
                        <a:rPr lang="en-US" altLang="zh-TW" b="0" i="1" smtClean="0">
                          <a:latin typeface="Cambria Math"/>
                        </a:rPr>
                        <m:t>800</m:t>
                      </m:r>
                      <m:r>
                        <a:rPr lang="en-US" altLang="zh-TW" b="0" i="1" smtClean="0">
                          <a:latin typeface="Cambria Math"/>
                          <a:ea typeface="Cambria Math"/>
                        </a:rPr>
                        <m:t>× </m:t>
                      </m:r>
                      <m:r>
                        <a:rPr lang="en-US" altLang="zh-TW" b="0" i="1" smtClean="0">
                          <a:latin typeface="Cambria Math"/>
                          <a:ea typeface="Cambria Math"/>
                        </a:rPr>
                        <m:t>𝑥</m:t>
                      </m:r>
                      <m:r>
                        <a:rPr lang="en-US" altLang="zh-TW" b="0" i="1" smtClean="0">
                          <a:latin typeface="Cambria Math"/>
                          <a:ea typeface="Cambria Math"/>
                        </a:rPr>
                        <m:t>=3</m:t>
                      </m:r>
                    </m:oMath>
                  </m:oMathPara>
                </a14:m>
                <a:endParaRPr lang="en-US" altLang="zh-TW" b="0" dirty="0" smtClean="0">
                  <a:ea typeface="Cambria Math"/>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059660" y="4437112"/>
                <a:ext cx="1626343" cy="369332"/>
              </a:xfrm>
              <a:prstGeom prst="rect">
                <a:avLst/>
              </a:prstGeom>
              <a:blipFill rotWithShape="1">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5076056" y="4750038"/>
                <a:ext cx="1050865" cy="6365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a:ea typeface="Cambria Math"/>
                        </a:rPr>
                        <m:t>𝑥</m:t>
                      </m:r>
                      <m:r>
                        <a:rPr lang="en-US" altLang="zh-TW" b="0" i="1" smtClean="0">
                          <a:latin typeface="Cambria Math"/>
                          <a:ea typeface="Cambria Math"/>
                        </a:rPr>
                        <m:t>=</m:t>
                      </m:r>
                      <m:f>
                        <m:fPr>
                          <m:ctrlPr>
                            <a:rPr lang="en-US" altLang="zh-TW" b="0" i="1" smtClean="0">
                              <a:latin typeface="Cambria Math"/>
                              <a:ea typeface="Cambria Math"/>
                            </a:rPr>
                          </m:ctrlPr>
                        </m:fPr>
                        <m:num>
                          <m:r>
                            <a:rPr lang="en-US" altLang="zh-TW" b="0" i="1" smtClean="0">
                              <a:latin typeface="Cambria Math"/>
                              <a:ea typeface="Cambria Math"/>
                            </a:rPr>
                            <m:t>1</m:t>
                          </m:r>
                        </m:num>
                        <m:den>
                          <m:r>
                            <a:rPr lang="en-US" altLang="zh-TW" b="0" i="1" smtClean="0">
                              <a:latin typeface="Cambria Math"/>
                              <a:ea typeface="Cambria Math"/>
                            </a:rPr>
                            <m:t>600</m:t>
                          </m:r>
                        </m:den>
                      </m:f>
                    </m:oMath>
                  </m:oMathPara>
                </a14:m>
                <a:endParaRPr lang="en-US" altLang="zh-TW" b="0" dirty="0" smtClean="0">
                  <a:ea typeface="Cambria Math"/>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5076056" y="4750038"/>
                <a:ext cx="1050865" cy="636585"/>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059660" y="5421809"/>
                <a:ext cx="3456384" cy="646331"/>
              </a:xfrm>
              <a:prstGeom prst="rect">
                <a:avLst/>
              </a:prstGeom>
            </p:spPr>
            <p:txBody>
              <a:bodyPr wrap="square">
                <a:spAutoFit/>
              </a:bodyPr>
              <a:lstStyle/>
              <a:p>
                <a:pPr algn="just"/>
                <a:r>
                  <a:rPr lang="zh-TW" altLang="en-US" dirty="0" smtClean="0">
                    <a:latin typeface="Times New Roman" pitchFamily="18" charset="0"/>
                  </a:rPr>
                  <a:t>故減速馬達需減速</a:t>
                </a:r>
                <a:r>
                  <a:rPr lang="en-US" altLang="zh-TW" dirty="0" smtClean="0">
                    <a:latin typeface="Times New Roman" pitchFamily="18" charset="0"/>
                  </a:rPr>
                  <a:t>600</a:t>
                </a:r>
                <a:r>
                  <a:rPr lang="zh-TW" altLang="en-US" dirty="0" smtClean="0">
                    <a:latin typeface="Times New Roman" pitchFamily="18" charset="0"/>
                  </a:rPr>
                  <a:t>倍，最佳配置為 </a:t>
                </a:r>
                <a14:m>
                  <m:oMath xmlns:m="http://schemas.openxmlformats.org/officeDocument/2006/math">
                    <m:r>
                      <a:rPr lang="en-US" altLang="zh-TW" b="0" i="1" smtClean="0">
                        <a:latin typeface="Cambria Math"/>
                        <a:ea typeface="Cambria Math"/>
                      </a:rPr>
                      <m:t>60</m:t>
                    </m:r>
                    <m:r>
                      <a:rPr lang="en-US" altLang="zh-TW" i="1">
                        <a:latin typeface="Cambria Math"/>
                        <a:ea typeface="Cambria Math"/>
                      </a:rPr>
                      <m:t>×</m:t>
                    </m:r>
                    <m:r>
                      <a:rPr lang="en-US" altLang="zh-TW" b="0" i="1" smtClean="0">
                        <a:latin typeface="Cambria Math"/>
                        <a:ea typeface="Cambria Math"/>
                      </a:rPr>
                      <m:t>10</m:t>
                    </m:r>
                  </m:oMath>
                </a14:m>
                <a:r>
                  <a:rPr lang="zh-TW" altLang="en-US" dirty="0" smtClean="0">
                    <a:latin typeface="Times New Roman" pitchFamily="18" charset="0"/>
                  </a:rPr>
                  <a:t>，</a:t>
                </a:r>
                <a:r>
                  <a:rPr lang="en-US" altLang="zh-TW" dirty="0" smtClean="0">
                    <a:latin typeface="Times New Roman" pitchFamily="18" charset="0"/>
                  </a:rPr>
                  <a:t>(</a:t>
                </a:r>
                <a:r>
                  <a:rPr lang="zh-TW" altLang="en-US" dirty="0" smtClean="0">
                    <a:latin typeface="Times New Roman" pitchFamily="18" charset="0"/>
                  </a:rPr>
                  <a:t>如圖</a:t>
                </a:r>
                <a:r>
                  <a:rPr lang="en-US" altLang="zh-TW" dirty="0" smtClean="0">
                    <a:latin typeface="Times New Roman" pitchFamily="18" charset="0"/>
                  </a:rPr>
                  <a:t>13</a:t>
                </a:r>
                <a:r>
                  <a:rPr lang="zh-TW" altLang="en-US" dirty="0" smtClean="0">
                    <a:latin typeface="Times New Roman" pitchFamily="18" charset="0"/>
                  </a:rPr>
                  <a:t>所示</a:t>
                </a:r>
                <a:r>
                  <a:rPr lang="en-US" altLang="zh-TW" dirty="0" smtClean="0">
                    <a:latin typeface="Times New Roman" pitchFamily="18" charset="0"/>
                  </a:rPr>
                  <a:t>)</a:t>
                </a:r>
                <a:r>
                  <a:rPr lang="zh-TW" altLang="en-US" dirty="0" smtClean="0">
                    <a:latin typeface="Times New Roman" pitchFamily="18" charset="0"/>
                  </a:rPr>
                  <a:t>。</a:t>
                </a:r>
                <a:endParaRPr lang="en-US" altLang="zh-TW" dirty="0">
                  <a:latin typeface="Times New Roman"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5059660" y="5421809"/>
                <a:ext cx="3456384" cy="646331"/>
              </a:xfrm>
              <a:prstGeom prst="rect">
                <a:avLst/>
              </a:prstGeom>
              <a:blipFill rotWithShape="1">
                <a:blip r:embed="rId5"/>
                <a:stretch>
                  <a:fillRect l="-1587" t="-4717" r="-1411" b="-15094"/>
                </a:stretch>
              </a:blipFill>
            </p:spPr>
            <p:txBody>
              <a:bodyPr/>
              <a:lstStyle/>
              <a:p>
                <a:r>
                  <a:rPr lang="zh-TW" altLang="en-US">
                    <a:noFill/>
                  </a:rPr>
                  <a:t> </a:t>
                </a:r>
              </a:p>
            </p:txBody>
          </p:sp>
        </mc:Fallback>
      </mc:AlternateContent>
      <p:sp>
        <p:nvSpPr>
          <p:cNvPr id="11" name="矩形 10"/>
          <p:cNvSpPr/>
          <p:nvPr/>
        </p:nvSpPr>
        <p:spPr>
          <a:xfrm>
            <a:off x="117004" y="3687316"/>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98004" y="3718674"/>
            <a:ext cx="1315144"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減速機</a:t>
            </a:r>
            <a:endParaRPr lang="zh-TW" altLang="en-US" b="1" dirty="0"/>
          </a:p>
        </p:txBody>
      </p:sp>
      <p:sp>
        <p:nvSpPr>
          <p:cNvPr id="14" name="矩形 13"/>
          <p:cNvSpPr/>
          <p:nvPr/>
        </p:nvSpPr>
        <p:spPr>
          <a:xfrm>
            <a:off x="117004" y="4718680"/>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p:cNvSpPr txBox="1"/>
          <p:nvPr/>
        </p:nvSpPr>
        <p:spPr>
          <a:xfrm>
            <a:off x="98004" y="4750038"/>
            <a:ext cx="1315144"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直流馬達</a:t>
            </a:r>
            <a:endParaRPr lang="zh-TW" altLang="en-US" b="1" dirty="0"/>
          </a:p>
        </p:txBody>
      </p:sp>
      <p:sp>
        <p:nvSpPr>
          <p:cNvPr id="16" name="向右箭號 15"/>
          <p:cNvSpPr/>
          <p:nvPr/>
        </p:nvSpPr>
        <p:spPr>
          <a:xfrm>
            <a:off x="1619672" y="375932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1601670" y="4780298"/>
            <a:ext cx="46805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73041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步距轉換器 </a:t>
            </a:r>
            <a:r>
              <a:rPr lang="en-US" altLang="zh-TW" dirty="0" smtClean="0">
                <a:latin typeface="Times New Roman" pitchFamily="18" charset="0"/>
                <a:cs typeface="Times New Roman" pitchFamily="18" charset="0"/>
              </a:rPr>
              <a:t>(1/2)</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030" y="2420888"/>
            <a:ext cx="4702676" cy="3528392"/>
          </a:xfrm>
          <a:prstGeom prst="rect">
            <a:avLst/>
          </a:prstGeom>
        </p:spPr>
      </p:pic>
      <p:sp>
        <p:nvSpPr>
          <p:cNvPr id="7" name="文字方塊 6"/>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使用影像黑白間隔方式來計算行走之距離，但由於每秒擷取影像數不足，造成影像模糊，無法正確計算間隔。</a:t>
            </a:r>
            <a:endParaRPr lang="en-US" altLang="zh-TW" dirty="0" smtClean="0">
              <a:latin typeface="Times New Roman" pitchFamily="18" charset="0"/>
              <a:ea typeface="標楷體" pitchFamily="65" charset="-120"/>
            </a:endParaRPr>
          </a:p>
        </p:txBody>
      </p:sp>
      <p:sp>
        <p:nvSpPr>
          <p:cNvPr id="8" name="矩形 7"/>
          <p:cNvSpPr/>
          <p:nvPr/>
        </p:nvSpPr>
        <p:spPr>
          <a:xfrm>
            <a:off x="2288270" y="5949280"/>
            <a:ext cx="4686436" cy="369332"/>
          </a:xfrm>
          <a:prstGeom prst="rect">
            <a:avLst/>
          </a:prstGeom>
        </p:spPr>
        <p:txBody>
          <a:bodyPr wrap="square">
            <a:spAutoFit/>
          </a:bodyPr>
          <a:lstStyle/>
          <a:p>
            <a:pPr algn="ct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14</a:t>
            </a:r>
            <a:r>
              <a:rPr lang="zh-TW" altLang="en-US" dirty="0" smtClean="0">
                <a:latin typeface="Times New Roman" pitchFamily="18" charset="0"/>
                <a:ea typeface="標楷體" pitchFamily="65" charset="-120"/>
              </a:rPr>
              <a:t> 各種間隔特徵紙條</a:t>
            </a:r>
            <a:endParaRPr lang="en-US" altLang="zh-TW"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Page.14</a:t>
            </a:r>
          </a:p>
        </p:txBody>
      </p:sp>
    </p:spTree>
    <p:extLst>
      <p:ext uri="{BB962C8B-B14F-4D97-AF65-F5344CB8AC3E}">
        <p14:creationId xmlns:p14="http://schemas.microsoft.com/office/powerpoint/2010/main" val="385793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a:spLocks noGrp="1"/>
          </p:cNvSpPr>
          <p:nvPr>
            <p:ph type="title"/>
          </p:nvPr>
        </p:nvSpPr>
        <p:spPr/>
        <p:txBody>
          <a:bodyPr/>
          <a:lstStyle/>
          <a:p>
            <a:r>
              <a:rPr lang="zh-TW" altLang="en-US" dirty="0"/>
              <a:t>步距轉換器 </a:t>
            </a:r>
            <a:r>
              <a:rPr lang="en-US" altLang="zh-TW" dirty="0" smtClean="0">
                <a:latin typeface="Times New Roman" pitchFamily="18" charset="0"/>
                <a:cs typeface="Times New Roman" pitchFamily="18" charset="0"/>
              </a:rPr>
              <a:t>(2/2</a:t>
            </a:r>
            <a:r>
              <a:rPr lang="en-US" altLang="zh-TW" dirty="0">
                <a:latin typeface="Times New Roman" pitchFamily="18" charset="0"/>
                <a:cs typeface="Times New Roman" pitchFamily="18" charset="0"/>
              </a:rPr>
              <a:t>)</a:t>
            </a:r>
            <a:endParaRPr lang="zh-TW" altLang="en-US" dirty="0"/>
          </a:p>
        </p:txBody>
      </p:sp>
      <p:pic>
        <p:nvPicPr>
          <p:cNvPr id="7" name="內容版面配置區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90984" y="2608390"/>
            <a:ext cx="3600000" cy="2700000"/>
          </a:xfrm>
          <a:prstGeom prst="rect">
            <a:avLst/>
          </a:prstGeom>
        </p:spPr>
      </p:pic>
      <p:sp>
        <p:nvSpPr>
          <p:cNvPr id="3" name="矩形 2"/>
          <p:cNvSpPr/>
          <p:nvPr/>
        </p:nvSpPr>
        <p:spPr>
          <a:xfrm>
            <a:off x="3239652" y="5308390"/>
            <a:ext cx="5976664" cy="338554"/>
          </a:xfrm>
          <a:prstGeom prst="rect">
            <a:avLst/>
          </a:prstGeom>
        </p:spPr>
        <p:txBody>
          <a:bodyPr wrap="square">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16</a:t>
            </a:r>
            <a:r>
              <a:rPr lang="zh-TW" altLang="en-US" sz="1600" dirty="0" smtClean="0">
                <a:latin typeface="Times New Roman" pitchFamily="18" charset="0"/>
                <a:ea typeface="標楷體" pitchFamily="65" charset="-120"/>
              </a:rPr>
              <a:t> 步</a:t>
            </a:r>
            <a:r>
              <a:rPr lang="zh-TW" altLang="en-US" sz="1600" dirty="0">
                <a:latin typeface="Times New Roman" pitchFamily="18" charset="0"/>
                <a:ea typeface="標楷體" pitchFamily="65" charset="-120"/>
              </a:rPr>
              <a:t>距轉換器配置</a:t>
            </a:r>
            <a:r>
              <a:rPr lang="zh-TW" altLang="en-US" sz="1600" dirty="0" smtClean="0">
                <a:latin typeface="Times New Roman" pitchFamily="18" charset="0"/>
                <a:ea typeface="標楷體" pitchFamily="65" charset="-120"/>
              </a:rPr>
              <a:t>圖</a:t>
            </a:r>
            <a:endParaRPr lang="en-US" altLang="zh-TW" sz="1600" dirty="0" smtClean="0">
              <a:latin typeface="Times New Roman" pitchFamily="18" charset="0"/>
              <a:ea typeface="標楷體" pitchFamily="65" charset="-120"/>
            </a:endParaRPr>
          </a:p>
        </p:txBody>
      </p:sp>
      <p:sp>
        <p:nvSpPr>
          <p:cNvPr id="8" name="文字方塊 7"/>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透過偵測強力磁鐵的磁極變換來回傳電動車移動之狀況，能精準的控制車輛前後移動之距離。</a:t>
            </a:r>
            <a:endParaRPr lang="en-US" altLang="zh-TW" dirty="0" smtClean="0">
              <a:latin typeface="Times New Roman" pitchFamily="18" charset="0"/>
              <a:ea typeface="標楷體" pitchFamily="65" charset="-120"/>
            </a:endParaRPr>
          </a:p>
        </p:txBody>
      </p:sp>
      <p:sp>
        <p:nvSpPr>
          <p:cNvPr id="9" name="文字方塊 8"/>
          <p:cNvSpPr txBox="1"/>
          <p:nvPr/>
        </p:nvSpPr>
        <p:spPr>
          <a:xfrm>
            <a:off x="884683" y="5923943"/>
            <a:ext cx="208823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15</a:t>
            </a:r>
            <a:r>
              <a:rPr lang="zh-TW" altLang="en-US" sz="1600" dirty="0" smtClean="0">
                <a:latin typeface="Times New Roman" pitchFamily="18" charset="0"/>
                <a:ea typeface="標楷體" pitchFamily="65" charset="-120"/>
              </a:rPr>
              <a:t> 步距轉換流程圖</a:t>
            </a:r>
            <a:endParaRPr lang="en-US" altLang="zh-TW" sz="1600" dirty="0" smtClean="0">
              <a:latin typeface="Times New Roman" pitchFamily="18" charset="0"/>
              <a:ea typeface="標楷體" pitchFamily="65" charset="-120"/>
            </a:endParaRPr>
          </a:p>
        </p:txBody>
      </p:sp>
      <p:sp>
        <p:nvSpPr>
          <p:cNvPr id="10"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Page.15</a:t>
            </a:r>
          </a:p>
        </p:txBody>
      </p:sp>
      <p:sp>
        <p:nvSpPr>
          <p:cNvPr id="11" name="矩形 10"/>
          <p:cNvSpPr/>
          <p:nvPr/>
        </p:nvSpPr>
        <p:spPr>
          <a:xfrm>
            <a:off x="3307974" y="4384025"/>
            <a:ext cx="187220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3307974" y="4415383"/>
            <a:ext cx="1872208"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電壓提升電路</a:t>
            </a:r>
            <a:endParaRPr lang="zh-TW" altLang="en-US" b="1" dirty="0"/>
          </a:p>
        </p:txBody>
      </p:sp>
      <p:sp>
        <p:nvSpPr>
          <p:cNvPr id="13" name="矩形 12"/>
          <p:cNvSpPr/>
          <p:nvPr/>
        </p:nvSpPr>
        <p:spPr>
          <a:xfrm>
            <a:off x="3322832" y="3181617"/>
            <a:ext cx="2581316" cy="677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3322832" y="3212976"/>
            <a:ext cx="2581316" cy="646331"/>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霍爾元件及等距之強力磁鐵</a:t>
            </a:r>
            <a:endParaRPr lang="zh-TW" altLang="en-US" b="1" dirty="0"/>
          </a:p>
        </p:txBody>
      </p:sp>
      <p:sp>
        <p:nvSpPr>
          <p:cNvPr id="15" name="向右箭號 14"/>
          <p:cNvSpPr/>
          <p:nvPr/>
        </p:nvSpPr>
        <p:spPr>
          <a:xfrm>
            <a:off x="5987128" y="3376445"/>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5411064" y="4456033"/>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551" y="2328103"/>
            <a:ext cx="2252497" cy="3581159"/>
          </a:xfrm>
          <a:prstGeom prst="rect">
            <a:avLst/>
          </a:prstGeom>
        </p:spPr>
      </p:pic>
    </p:spTree>
    <p:extLst>
      <p:ext uri="{BB962C8B-B14F-4D97-AF65-F5344CB8AC3E}">
        <p14:creationId xmlns:p14="http://schemas.microsoft.com/office/powerpoint/2010/main" val="35887563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電能車驅動控制器 </a:t>
            </a:r>
            <a:r>
              <a:rPr lang="en-US" altLang="zh-TW" dirty="0" smtClean="0">
                <a:latin typeface="Times New Roman" pitchFamily="18" charset="0"/>
                <a:ea typeface="標楷體" pitchFamily="65" charset="-120"/>
              </a:rPr>
              <a:t>(1/2)</a:t>
            </a:r>
            <a:endParaRPr lang="zh-TW" altLang="en-US" dirty="0"/>
          </a:p>
        </p:txBody>
      </p:sp>
      <p:sp>
        <p:nvSpPr>
          <p:cNvPr id="7" name="文字方塊 6"/>
          <p:cNvSpPr txBox="1"/>
          <p:nvPr/>
        </p:nvSpPr>
        <p:spPr>
          <a:xfrm>
            <a:off x="3275856" y="6187481"/>
            <a:ext cx="54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18</a:t>
            </a:r>
            <a:r>
              <a:rPr lang="zh-TW" altLang="en-US" sz="1600" dirty="0" smtClean="0">
                <a:latin typeface="Times New Roman" pitchFamily="18" charset="0"/>
                <a:ea typeface="標楷體" pitchFamily="65" charset="-120"/>
              </a:rPr>
              <a:t> 電能車</a:t>
            </a:r>
            <a:r>
              <a:rPr lang="zh-TW" altLang="en-US" sz="1600" dirty="0">
                <a:latin typeface="Times New Roman" pitchFamily="18" charset="0"/>
                <a:ea typeface="標楷體" pitchFamily="65" charset="-120"/>
              </a:rPr>
              <a:t>驅動控制</a:t>
            </a:r>
            <a:r>
              <a:rPr lang="zh-TW" altLang="en-US" sz="1600" dirty="0" smtClean="0">
                <a:latin typeface="Times New Roman" pitchFamily="18" charset="0"/>
                <a:ea typeface="標楷體" pitchFamily="65" charset="-120"/>
              </a:rPr>
              <a:t>電路結構</a:t>
            </a:r>
            <a:endParaRPr lang="zh-TW" altLang="en-US" sz="1600" dirty="0">
              <a:latin typeface="Times New Roman" pitchFamily="18" charset="0"/>
              <a:ea typeface="標楷體" pitchFamily="65" charset="-120"/>
            </a:endParaRPr>
          </a:p>
        </p:txBody>
      </p:sp>
      <p:sp>
        <p:nvSpPr>
          <p:cNvPr id="8" name="文字方塊 7"/>
          <p:cNvSpPr txBox="1"/>
          <p:nvPr/>
        </p:nvSpPr>
        <p:spPr>
          <a:xfrm>
            <a:off x="611560" y="6481668"/>
            <a:ext cx="229552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17</a:t>
            </a:r>
            <a:r>
              <a:rPr lang="zh-TW" altLang="en-US" sz="1600" dirty="0" smtClean="0">
                <a:latin typeface="Times New Roman" pitchFamily="18" charset="0"/>
                <a:ea typeface="標楷體" pitchFamily="65" charset="-120"/>
              </a:rPr>
              <a:t> 驅動控制流程圖</a:t>
            </a:r>
            <a:endParaRPr lang="zh-TW" altLang="en-US" sz="1600"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Page.16</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031" y="1708407"/>
            <a:ext cx="558165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97" y="1402139"/>
            <a:ext cx="2533650" cy="5067300"/>
          </a:xfrm>
          <a:prstGeom prst="rect">
            <a:avLst/>
          </a:prstGeom>
        </p:spPr>
      </p:pic>
    </p:spTree>
    <p:extLst>
      <p:ext uri="{BB962C8B-B14F-4D97-AF65-F5344CB8AC3E}">
        <p14:creationId xmlns:p14="http://schemas.microsoft.com/office/powerpoint/2010/main" val="3825059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電能車驅動</a:t>
            </a:r>
            <a:r>
              <a:rPr lang="zh-TW" altLang="en-US" dirty="0"/>
              <a:t>控制器 </a:t>
            </a:r>
            <a:r>
              <a:rPr lang="en-US" altLang="zh-TW" dirty="0" smtClean="0">
                <a:latin typeface="Times New Roman" pitchFamily="18" charset="0"/>
                <a:ea typeface="標楷體" pitchFamily="65" charset="-120"/>
              </a:rPr>
              <a:t>(2/2)</a:t>
            </a:r>
            <a:endParaRPr lang="zh-TW" altLang="en-US" dirty="0"/>
          </a:p>
        </p:txBody>
      </p:sp>
      <p:pic>
        <p:nvPicPr>
          <p:cNvPr id="6" name="內容版面配置區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2708920"/>
            <a:ext cx="3603567" cy="2701636"/>
          </a:xfrm>
          <a:prstGeom prst="rect">
            <a:avLst/>
          </a:prstGeom>
        </p:spPr>
      </p:pic>
      <p:pic>
        <p:nvPicPr>
          <p:cNvPr id="7" name="圖片 6"/>
          <p:cNvPicPr/>
          <p:nvPr/>
        </p:nvPicPr>
        <p:blipFill>
          <a:blip r:embed="rId3">
            <a:extLst>
              <a:ext uri="{28A0092B-C50C-407E-A947-70E740481C1C}">
                <a14:useLocalDpi xmlns:a14="http://schemas.microsoft.com/office/drawing/2010/main" val="0"/>
              </a:ext>
            </a:extLst>
          </a:blip>
          <a:stretch>
            <a:fillRect/>
          </a:stretch>
        </p:blipFill>
        <p:spPr>
          <a:xfrm>
            <a:off x="4788023" y="2708920"/>
            <a:ext cx="3599815" cy="2709545"/>
          </a:xfrm>
          <a:prstGeom prst="rect">
            <a:avLst/>
          </a:prstGeom>
        </p:spPr>
      </p:pic>
      <p:sp>
        <p:nvSpPr>
          <p:cNvPr id="8" name="文字方塊 7"/>
          <p:cNvSpPr txBox="1"/>
          <p:nvPr/>
        </p:nvSpPr>
        <p:spPr>
          <a:xfrm>
            <a:off x="827584" y="5398812"/>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19</a:t>
            </a:r>
            <a:r>
              <a:rPr lang="zh-TW" altLang="en-US" sz="1600" dirty="0" smtClean="0">
                <a:latin typeface="Times New Roman" pitchFamily="18" charset="0"/>
                <a:ea typeface="標楷體" pitchFamily="65" charset="-120"/>
              </a:rPr>
              <a:t> 電能車</a:t>
            </a:r>
            <a:r>
              <a:rPr lang="zh-TW" altLang="en-US" sz="1600" dirty="0">
                <a:latin typeface="Times New Roman" pitchFamily="18" charset="0"/>
                <a:ea typeface="標楷體" pitchFamily="65" charset="-120"/>
              </a:rPr>
              <a:t>驅動控制電路實體</a:t>
            </a:r>
          </a:p>
        </p:txBody>
      </p:sp>
      <p:sp>
        <p:nvSpPr>
          <p:cNvPr id="9" name="文字方塊 8"/>
          <p:cNvSpPr txBox="1"/>
          <p:nvPr/>
        </p:nvSpPr>
        <p:spPr>
          <a:xfrm>
            <a:off x="4787838" y="5418467"/>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20</a:t>
            </a:r>
            <a:r>
              <a:rPr lang="zh-TW" altLang="en-US" sz="1600" dirty="0" smtClean="0">
                <a:latin typeface="Times New Roman" pitchFamily="18" charset="0"/>
                <a:ea typeface="標楷體" pitchFamily="65" charset="-120"/>
              </a:rPr>
              <a:t> 切換</a:t>
            </a:r>
            <a:r>
              <a:rPr lang="zh-TW" altLang="en-US" sz="1600" dirty="0">
                <a:latin typeface="Times New Roman" pitchFamily="18" charset="0"/>
                <a:ea typeface="標楷體" pitchFamily="65" charset="-120"/>
              </a:rPr>
              <a:t>前後驅動之控制</a:t>
            </a:r>
            <a:r>
              <a:rPr lang="zh-TW" altLang="en-US" sz="1600" dirty="0" smtClean="0">
                <a:latin typeface="Times New Roman" pitchFamily="18" charset="0"/>
                <a:ea typeface="標楷體" pitchFamily="65" charset="-120"/>
              </a:rPr>
              <a:t>電路</a:t>
            </a:r>
            <a:endParaRPr lang="en-US" altLang="zh-TW" sz="1600" dirty="0" smtClean="0">
              <a:latin typeface="Times New Roman" pitchFamily="18" charset="0"/>
              <a:ea typeface="標楷體" pitchFamily="65" charset="-120"/>
            </a:endParaRPr>
          </a:p>
        </p:txBody>
      </p:sp>
      <p:sp>
        <p:nvSpPr>
          <p:cNvPr id="10" name="文字方塊 9"/>
          <p:cNvSpPr txBox="1"/>
          <p:nvPr/>
        </p:nvSpPr>
        <p:spPr>
          <a:xfrm>
            <a:off x="842948" y="1556792"/>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電動車機械結構與電腦之間的溝通橋梁，使用常見之</a:t>
            </a:r>
            <a:r>
              <a:rPr lang="en-US" altLang="zh-TW" dirty="0" smtClean="0">
                <a:latin typeface="Times New Roman" pitchFamily="18" charset="0"/>
                <a:ea typeface="標楷體" pitchFamily="65" charset="-120"/>
              </a:rPr>
              <a:t>8051</a:t>
            </a:r>
            <a:r>
              <a:rPr lang="zh-TW" altLang="en-US" dirty="0" smtClean="0">
                <a:latin typeface="Times New Roman" pitchFamily="18" charset="0"/>
                <a:ea typeface="標楷體" pitchFamily="65" charset="-120"/>
              </a:rPr>
              <a:t>架構配合繼電器，馬達控制</a:t>
            </a:r>
            <a:r>
              <a:rPr lang="en-US" altLang="zh-TW" dirty="0" smtClean="0">
                <a:latin typeface="Times New Roman" pitchFamily="18" charset="0"/>
                <a:ea typeface="標楷體" pitchFamily="65" charset="-120"/>
              </a:rPr>
              <a:t>IC</a:t>
            </a:r>
            <a:r>
              <a:rPr lang="zh-TW" altLang="en-US" dirty="0" smtClean="0">
                <a:latin typeface="Times New Roman" pitchFamily="18" charset="0"/>
                <a:ea typeface="標楷體" pitchFamily="65" charset="-120"/>
              </a:rPr>
              <a:t>，以及變化所需之電壓或電流之電路，來完成正確的控制訊號傳遞。</a:t>
            </a:r>
            <a:endParaRPr lang="en-US" altLang="zh-TW" dirty="0" smtClean="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Page.17</a:t>
            </a:r>
          </a:p>
        </p:txBody>
      </p:sp>
      <p:sp>
        <p:nvSpPr>
          <p:cNvPr id="12" name="矩形 11"/>
          <p:cNvSpPr/>
          <p:nvPr/>
        </p:nvSpPr>
        <p:spPr>
          <a:xfrm>
            <a:off x="4673275" y="3465691"/>
            <a:ext cx="129614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654275" y="3497049"/>
            <a:ext cx="1315144" cy="369332"/>
          </a:xfrm>
          <a:prstGeom prst="rect">
            <a:avLst/>
          </a:prstGeom>
          <a:noFill/>
        </p:spPr>
        <p:txBody>
          <a:bodyPr wrap="square" rtlCol="0">
            <a:spAutoFit/>
          </a:bodyPr>
          <a:lstStyle/>
          <a:p>
            <a:pPr algn="ctr"/>
            <a:r>
              <a:rPr lang="zh-TW" altLang="en-US" b="1" dirty="0">
                <a:latin typeface="Times New Roman" pitchFamily="18" charset="0"/>
                <a:ea typeface="標楷體" pitchFamily="65" charset="-120"/>
              </a:rPr>
              <a:t>繼電器</a:t>
            </a:r>
            <a:endParaRPr lang="zh-TW" altLang="en-US" b="1" dirty="0"/>
          </a:p>
        </p:txBody>
      </p:sp>
      <p:sp>
        <p:nvSpPr>
          <p:cNvPr id="14" name="向右箭號 13"/>
          <p:cNvSpPr/>
          <p:nvPr/>
        </p:nvSpPr>
        <p:spPr>
          <a:xfrm>
            <a:off x="6156176" y="3537699"/>
            <a:ext cx="43852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21726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自動停車流程控制訊號 </a:t>
            </a:r>
            <a:r>
              <a:rPr lang="en-US" altLang="zh-TW" dirty="0" smtClean="0">
                <a:latin typeface="Times New Roman" pitchFamily="18" charset="0"/>
                <a:ea typeface="標楷體" pitchFamily="65" charset="-120"/>
              </a:rPr>
              <a:t>(1/5)</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Page.18</a:t>
            </a:r>
          </a:p>
        </p:txBody>
      </p:sp>
      <p:sp>
        <p:nvSpPr>
          <p:cNvPr id="8" name="文字方塊 7"/>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影像處理過後的控制訊號傳輸給驅動控制器並轉換相對應的訊號後輸出。</a:t>
            </a:r>
            <a:endParaRPr lang="en-US" altLang="zh-TW" dirty="0" smtClean="0">
              <a:latin typeface="Times New Roman" pitchFamily="18" charset="0"/>
              <a:ea typeface="標楷體" pitchFamily="65" charset="-120"/>
            </a:endParaRPr>
          </a:p>
        </p:txBody>
      </p:sp>
      <p:sp>
        <p:nvSpPr>
          <p:cNvPr id="9" name="文字方塊 8"/>
          <p:cNvSpPr txBox="1"/>
          <p:nvPr/>
        </p:nvSpPr>
        <p:spPr>
          <a:xfrm>
            <a:off x="470223" y="6487795"/>
            <a:ext cx="4924426"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21</a:t>
            </a:r>
            <a:r>
              <a:rPr lang="zh-TW" altLang="en-US" sz="1600" dirty="0" smtClean="0">
                <a:latin typeface="Times New Roman" pitchFamily="18" charset="0"/>
                <a:ea typeface="標楷體" pitchFamily="65" charset="-120"/>
              </a:rPr>
              <a:t> 自動停車控制訊號圖</a:t>
            </a:r>
            <a:endParaRPr lang="zh-TW" altLang="en-US" sz="1600" dirty="0">
              <a:latin typeface="Times New Roman" pitchFamily="18" charset="0"/>
              <a:ea typeface="標楷體" pitchFamily="65" charset="-120"/>
            </a:endParaRPr>
          </a:p>
        </p:txBody>
      </p:sp>
      <p:sp>
        <p:nvSpPr>
          <p:cNvPr id="10" name="文字方塊 9"/>
          <p:cNvSpPr txBox="1"/>
          <p:nvPr/>
        </p:nvSpPr>
        <p:spPr>
          <a:xfrm>
            <a:off x="5580112" y="2708920"/>
            <a:ext cx="3268242" cy="2585323"/>
          </a:xfrm>
          <a:prstGeom prst="rect">
            <a:avLst/>
          </a:prstGeom>
          <a:noFill/>
        </p:spPr>
        <p:txBody>
          <a:bodyPr wrap="square" rtlCol="0">
            <a:spAutoFit/>
          </a:bodyPr>
          <a:lstStyle/>
          <a:p>
            <a:pPr marL="285750" indent="-285750">
              <a:buClr>
                <a:srgbClr val="FFFF00"/>
              </a:buClr>
              <a:buFont typeface="Wingdings" pitchFamily="2" charset="2"/>
              <a:buChar char="n"/>
            </a:pPr>
            <a:r>
              <a:rPr lang="zh-TW" altLang="en-US" dirty="0" smtClean="0"/>
              <a:t>影像輸入的訊號。</a:t>
            </a:r>
            <a:endParaRPr lang="en-US" altLang="zh-TW" dirty="0" smtClean="0"/>
          </a:p>
          <a:p>
            <a:pPr>
              <a:buClr>
                <a:srgbClr val="FFFF00"/>
              </a:buClr>
            </a:pPr>
            <a:endParaRPr lang="en-US" altLang="zh-TW" dirty="0" smtClean="0"/>
          </a:p>
          <a:p>
            <a:pPr marL="285750" indent="-285750">
              <a:buClr>
                <a:schemeClr val="accent1"/>
              </a:buClr>
              <a:buFont typeface="Wingdings" pitchFamily="2" charset="2"/>
              <a:buChar char="n"/>
            </a:pPr>
            <a:r>
              <a:rPr lang="zh-TW" altLang="en-US" dirty="0" smtClean="0"/>
              <a:t>目前方向盤回授訊號數值。</a:t>
            </a:r>
            <a:endParaRPr lang="en-US" altLang="zh-TW" dirty="0"/>
          </a:p>
          <a:p>
            <a:pPr>
              <a:buClr>
                <a:schemeClr val="accent1"/>
              </a:buClr>
            </a:pPr>
            <a:endParaRPr lang="en-US" altLang="zh-TW" dirty="0" smtClean="0"/>
          </a:p>
          <a:p>
            <a:pPr marL="285750" indent="-285750">
              <a:buClr>
                <a:schemeClr val="accent3">
                  <a:lumMod val="75000"/>
                </a:schemeClr>
              </a:buClr>
              <a:buFont typeface="Wingdings" pitchFamily="2" charset="2"/>
              <a:buChar char="n"/>
            </a:pPr>
            <a:r>
              <a:rPr lang="zh-TW" altLang="en-US" dirty="0" smtClean="0"/>
              <a:t>目標</a:t>
            </a:r>
            <a:r>
              <a:rPr lang="zh-TW" altLang="en-US" dirty="0"/>
              <a:t>方向盤回授訊號</a:t>
            </a:r>
            <a:r>
              <a:rPr lang="zh-TW" altLang="en-US" dirty="0" smtClean="0"/>
              <a:t>數值。</a:t>
            </a:r>
            <a:endParaRPr lang="en-US" altLang="zh-TW" dirty="0" smtClean="0"/>
          </a:p>
          <a:p>
            <a:pPr>
              <a:buClr>
                <a:schemeClr val="accent3">
                  <a:lumMod val="75000"/>
                </a:schemeClr>
              </a:buClr>
            </a:pPr>
            <a:endParaRPr lang="en-US" altLang="zh-TW" dirty="0" smtClean="0"/>
          </a:p>
          <a:p>
            <a:pPr marL="285750" indent="-285750">
              <a:buClr>
                <a:srgbClr val="FF0000"/>
              </a:buClr>
              <a:buFont typeface="Wingdings" pitchFamily="2" charset="2"/>
              <a:buChar char="n"/>
            </a:pPr>
            <a:r>
              <a:rPr lang="zh-TW" altLang="en-US" dirty="0" smtClean="0"/>
              <a:t>手自動控制訊號。</a:t>
            </a:r>
            <a:endParaRPr lang="en-US" altLang="zh-TW" dirty="0" smtClean="0"/>
          </a:p>
          <a:p>
            <a:pPr>
              <a:buClr>
                <a:srgbClr val="FF0000"/>
              </a:buClr>
            </a:pPr>
            <a:endParaRPr lang="en-US" altLang="zh-TW" dirty="0" smtClean="0"/>
          </a:p>
          <a:p>
            <a:pPr marL="285750" indent="-285750">
              <a:buClr>
                <a:srgbClr val="7030A0"/>
              </a:buClr>
              <a:buFont typeface="Wingdings" pitchFamily="2" charset="2"/>
              <a:buChar char="n"/>
            </a:pPr>
            <a:r>
              <a:rPr lang="zh-TW" altLang="en-US" dirty="0" smtClean="0"/>
              <a:t>步距轉換器的數值。</a:t>
            </a:r>
            <a:endParaRPr lang="en-US" altLang="zh-TW"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23" y="2303641"/>
            <a:ext cx="49244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499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872067" y="1844824"/>
            <a:ext cx="7408333" cy="4464496"/>
          </a:xfrm>
        </p:spPr>
        <p:txBody>
          <a:bodyPr>
            <a:normAutofit/>
          </a:bodyPr>
          <a:lstStyle/>
          <a:p>
            <a:pPr>
              <a:buFont typeface="Wingdings" pitchFamily="2" charset="2"/>
              <a:buChar char="l"/>
            </a:pPr>
            <a:r>
              <a:rPr lang="zh-TW" altLang="en-US" b="1" dirty="0"/>
              <a:t>研究</a:t>
            </a:r>
            <a:r>
              <a:rPr lang="zh-TW" altLang="en-US" b="1" dirty="0" smtClean="0"/>
              <a:t>動機</a:t>
            </a:r>
            <a:endParaRPr lang="en-US" altLang="zh-TW" b="1" dirty="0" smtClean="0"/>
          </a:p>
          <a:p>
            <a:pPr>
              <a:buFont typeface="Wingdings" pitchFamily="2" charset="2"/>
              <a:buChar char="l"/>
            </a:pPr>
            <a:r>
              <a:rPr lang="zh-TW" altLang="en-US" b="1" dirty="0"/>
              <a:t>開發</a:t>
            </a:r>
            <a:r>
              <a:rPr lang="zh-TW" altLang="en-US" b="1" dirty="0" smtClean="0"/>
              <a:t>工具</a:t>
            </a:r>
            <a:endParaRPr lang="en-US" altLang="zh-TW" b="1" dirty="0" smtClean="0"/>
          </a:p>
          <a:p>
            <a:pPr>
              <a:buFont typeface="Wingdings" pitchFamily="2" charset="2"/>
              <a:buChar char="l"/>
            </a:pPr>
            <a:r>
              <a:rPr lang="zh-TW" altLang="en-US" b="1" dirty="0"/>
              <a:t>工作</a:t>
            </a:r>
            <a:r>
              <a:rPr lang="zh-TW" altLang="en-US" b="1" dirty="0" smtClean="0"/>
              <a:t>分配</a:t>
            </a:r>
            <a:endParaRPr lang="en-US" altLang="zh-TW" b="1" dirty="0" smtClean="0"/>
          </a:p>
          <a:p>
            <a:pPr>
              <a:buFont typeface="Wingdings" pitchFamily="2" charset="2"/>
              <a:buChar char="l"/>
            </a:pPr>
            <a:r>
              <a:rPr lang="zh-TW" altLang="en-US" b="1" dirty="0"/>
              <a:t>自動停車系統硬體</a:t>
            </a:r>
            <a:r>
              <a:rPr lang="zh-TW" altLang="en-US" b="1" dirty="0" smtClean="0"/>
              <a:t>流程</a:t>
            </a:r>
            <a:endParaRPr lang="en-US" altLang="zh-TW" b="1" dirty="0" smtClean="0"/>
          </a:p>
          <a:p>
            <a:pPr>
              <a:buFont typeface="Wingdings" pitchFamily="2" charset="2"/>
              <a:buChar char="l"/>
            </a:pPr>
            <a:r>
              <a:rPr lang="zh-TW" altLang="en-US" b="1" dirty="0" smtClean="0"/>
              <a:t>電能驅動車硬體介紹</a:t>
            </a:r>
            <a:endParaRPr lang="en-US" altLang="zh-TW" b="1" dirty="0" smtClean="0"/>
          </a:p>
          <a:p>
            <a:pPr>
              <a:buFont typeface="Wingdings" pitchFamily="2" charset="2"/>
              <a:buChar char="l"/>
            </a:pPr>
            <a:r>
              <a:rPr lang="zh-TW" altLang="en-US" b="1" dirty="0" smtClean="0"/>
              <a:t>成品展示</a:t>
            </a:r>
            <a:endParaRPr lang="en-US" altLang="zh-TW" b="1" dirty="0" smtClean="0"/>
          </a:p>
          <a:p>
            <a:pPr>
              <a:buFont typeface="Wingdings" pitchFamily="2" charset="2"/>
              <a:buChar char="l"/>
            </a:pPr>
            <a:r>
              <a:rPr lang="zh-TW" altLang="en-US" b="1" dirty="0" smtClean="0"/>
              <a:t>結論</a:t>
            </a:r>
            <a:endParaRPr lang="en-US" altLang="zh-TW" b="1" dirty="0" smtClean="0"/>
          </a:p>
          <a:p>
            <a:pPr>
              <a:buFont typeface="Wingdings" pitchFamily="2" charset="2"/>
              <a:buChar char="l"/>
            </a:pPr>
            <a:r>
              <a:rPr lang="zh-TW" altLang="en-US" b="1" dirty="0" smtClean="0"/>
              <a:t>比賽經歷</a:t>
            </a:r>
            <a:endParaRPr lang="en-US" altLang="zh-TW" b="1" dirty="0" smtClean="0"/>
          </a:p>
          <a:p>
            <a:pPr>
              <a:buFont typeface="Wingdings" pitchFamily="2" charset="2"/>
              <a:buChar char="l"/>
            </a:pPr>
            <a:endParaRPr lang="en-US" altLang="zh-TW" dirty="0" smtClean="0"/>
          </a:p>
          <a:p>
            <a:pPr>
              <a:buFont typeface="Wingdings" pitchFamily="2" charset="2"/>
              <a:buChar char="l"/>
            </a:pPr>
            <a:endParaRPr lang="zh-TW" altLang="en-US" dirty="0"/>
          </a:p>
        </p:txBody>
      </p:sp>
      <p:sp>
        <p:nvSpPr>
          <p:cNvPr id="4" name="標題 3"/>
          <p:cNvSpPr>
            <a:spLocks noGrp="1"/>
          </p:cNvSpPr>
          <p:nvPr>
            <p:ph type="title"/>
          </p:nvPr>
        </p:nvSpPr>
        <p:spPr/>
        <p:txBody>
          <a:bodyPr/>
          <a:lstStyle/>
          <a:p>
            <a:r>
              <a:rPr lang="zh-TW" altLang="en-US" dirty="0"/>
              <a:t>內容大綱</a:t>
            </a: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a:t>
            </a:r>
          </a:p>
        </p:txBody>
      </p:sp>
    </p:spTree>
    <p:extLst>
      <p:ext uri="{BB962C8B-B14F-4D97-AF65-F5344CB8AC3E}">
        <p14:creationId xmlns:p14="http://schemas.microsoft.com/office/powerpoint/2010/main" val="1662894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自動停車流程控制訊號 </a:t>
            </a:r>
            <a:r>
              <a:rPr lang="en-US" altLang="zh-TW" dirty="0" smtClean="0">
                <a:latin typeface="Times New Roman" pitchFamily="18" charset="0"/>
                <a:ea typeface="標楷體" pitchFamily="65" charset="-120"/>
              </a:rPr>
              <a:t>(2/5)</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Page.19</a:t>
            </a:r>
          </a:p>
        </p:txBody>
      </p:sp>
      <p:sp>
        <p:nvSpPr>
          <p:cNvPr id="6" name="文字方塊 5"/>
          <p:cNvSpPr txBox="1"/>
          <p:nvPr/>
        </p:nvSpPr>
        <p:spPr>
          <a:xfrm>
            <a:off x="842948" y="1556792"/>
            <a:ext cx="7560840" cy="369332"/>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車輛與車道線平行時之控制訊號數據。</a:t>
            </a:r>
            <a:endParaRPr lang="en-US" altLang="zh-TW" dirty="0" smtClean="0">
              <a:latin typeface="Times New Roman" pitchFamily="18" charset="0"/>
              <a:ea typeface="標楷體" pitchFamily="65" charset="-120"/>
            </a:endParaRPr>
          </a:p>
        </p:txBody>
      </p:sp>
      <p:sp>
        <p:nvSpPr>
          <p:cNvPr id="9" name="文字方塊 8"/>
          <p:cNvSpPr txBox="1"/>
          <p:nvPr/>
        </p:nvSpPr>
        <p:spPr>
          <a:xfrm>
            <a:off x="251520" y="6223069"/>
            <a:ext cx="6466667"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22</a:t>
            </a:r>
            <a:r>
              <a:rPr lang="zh-TW" altLang="en-US" sz="1600" dirty="0" smtClean="0">
                <a:latin typeface="Times New Roman" pitchFamily="18" charset="0"/>
                <a:ea typeface="標楷體" pitchFamily="65" charset="-120"/>
              </a:rPr>
              <a:t> 車輛與車道線平行時的控制訊號</a:t>
            </a:r>
            <a:endParaRPr lang="en-US" altLang="zh-TW" sz="1600" dirty="0" smtClean="0">
              <a:latin typeface="Times New Roman" pitchFamily="18" charset="0"/>
              <a:ea typeface="標楷體" pitchFamily="65" charset="-12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06892"/>
            <a:ext cx="6465887"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718187" y="3140968"/>
            <a:ext cx="2391086" cy="1754326"/>
          </a:xfrm>
          <a:prstGeom prst="rect">
            <a:avLst/>
          </a:prstGeom>
        </p:spPr>
        <p:txBody>
          <a:bodyPr wrap="square">
            <a:spAutoFit/>
          </a:bodyPr>
          <a:lstStyle/>
          <a:p>
            <a:pPr marL="285750" indent="-285750">
              <a:buClr>
                <a:srgbClr val="FF0000"/>
              </a:buClr>
              <a:buFont typeface="Wingdings" pitchFamily="2" charset="2"/>
              <a:buChar char="n"/>
            </a:pPr>
            <a:r>
              <a:rPr lang="zh-TW" altLang="en-US" dirty="0">
                <a:latin typeface="Times New Roman" pitchFamily="18" charset="0"/>
                <a:ea typeface="標楷體" pitchFamily="65" charset="-120"/>
              </a:rPr>
              <a:t>影像輸入的</a:t>
            </a:r>
            <a:r>
              <a:rPr lang="zh-TW" altLang="en-US" dirty="0" smtClean="0">
                <a:latin typeface="Times New Roman" pitchFamily="18" charset="0"/>
                <a:ea typeface="標楷體" pitchFamily="65" charset="-120"/>
              </a:rPr>
              <a:t>訊號</a:t>
            </a:r>
            <a:r>
              <a:rPr lang="zh-TW" altLang="en-US" dirty="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a:p>
            <a:pPr>
              <a:buClr>
                <a:srgbClr val="FFFF00"/>
              </a:buClr>
            </a:pPr>
            <a:endParaRPr lang="en-US" altLang="zh-TW" dirty="0">
              <a:latin typeface="Times New Roman" pitchFamily="18" charset="0"/>
              <a:ea typeface="標楷體" pitchFamily="65" charset="-120"/>
            </a:endParaRPr>
          </a:p>
          <a:p>
            <a:pPr marL="285750" indent="-285750">
              <a:buClr>
                <a:srgbClr val="FFFF00"/>
              </a:buClr>
              <a:buFont typeface="Wingdings" pitchFamily="2" charset="2"/>
              <a:buChar char="n"/>
            </a:pPr>
            <a:r>
              <a:rPr lang="zh-TW" altLang="en-US" dirty="0" smtClean="0">
                <a:latin typeface="Times New Roman" pitchFamily="18" charset="0"/>
                <a:ea typeface="標楷體" pitchFamily="65" charset="-120"/>
              </a:rPr>
              <a:t>達到</a:t>
            </a:r>
            <a:r>
              <a:rPr lang="zh-TW" altLang="en-US" dirty="0">
                <a:latin typeface="Times New Roman" pitchFamily="18" charset="0"/>
                <a:ea typeface="標楷體" pitchFamily="65" charset="-120"/>
              </a:rPr>
              <a:t>目標回授訊號的</a:t>
            </a:r>
            <a:r>
              <a:rPr lang="zh-TW" altLang="en-US" dirty="0" smtClean="0">
                <a:latin typeface="Times New Roman" pitchFamily="18" charset="0"/>
                <a:ea typeface="標楷體" pitchFamily="65" charset="-120"/>
              </a:rPr>
              <a:t>數值</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誤差值</a:t>
            </a:r>
            <a:r>
              <a:rPr lang="en-US" altLang="zh-TW" dirty="0" smtClean="0">
                <a:latin typeface="Times New Roman" pitchFamily="18" charset="0"/>
                <a:ea typeface="標楷體" pitchFamily="65" charset="-120"/>
              </a:rPr>
              <a:t>±50)</a:t>
            </a:r>
            <a:r>
              <a:rPr lang="zh-TW" altLang="en-US" dirty="0" smtClean="0"/>
              <a:t>。</a:t>
            </a:r>
            <a:endParaRPr lang="en-US" altLang="zh-TW" dirty="0" smtClean="0"/>
          </a:p>
          <a:p>
            <a:pPr marL="285750" indent="-285750">
              <a:buClr>
                <a:srgbClr val="FFFF00"/>
              </a:buClr>
              <a:buFont typeface="Wingdings" pitchFamily="2" charset="2"/>
              <a:buChar char="n"/>
            </a:pPr>
            <a:endParaRPr lang="en-US" altLang="zh-TW" dirty="0"/>
          </a:p>
          <a:p>
            <a:pPr marL="285750" indent="-285750">
              <a:buClr>
                <a:srgbClr val="FFFF00"/>
              </a:buClr>
              <a:buFont typeface="Wingdings" pitchFamily="2" charset="2"/>
              <a:buChar char="n"/>
            </a:pPr>
            <a:endParaRPr lang="en-US" altLang="zh-TW" dirty="0"/>
          </a:p>
        </p:txBody>
      </p:sp>
    </p:spTree>
    <p:extLst>
      <p:ext uri="{BB962C8B-B14F-4D97-AF65-F5344CB8AC3E}">
        <p14:creationId xmlns:p14="http://schemas.microsoft.com/office/powerpoint/2010/main" val="3814514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自動停車流程控制訊號 </a:t>
            </a:r>
            <a:r>
              <a:rPr lang="en-US" altLang="zh-TW" dirty="0" smtClean="0">
                <a:latin typeface="Times New Roman" pitchFamily="18" charset="0"/>
                <a:ea typeface="標楷體" pitchFamily="65" charset="-120"/>
              </a:rPr>
              <a:t>(3/5)</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Page.20</a:t>
            </a:r>
          </a:p>
        </p:txBody>
      </p:sp>
      <p:sp>
        <p:nvSpPr>
          <p:cNvPr id="6" name="文字方塊 5"/>
          <p:cNvSpPr txBox="1"/>
          <p:nvPr/>
        </p:nvSpPr>
        <p:spPr>
          <a:xfrm>
            <a:off x="842948" y="1556792"/>
            <a:ext cx="7560840" cy="369332"/>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步距計數器所記錄的累計數值，</a:t>
            </a:r>
            <a:r>
              <a:rPr lang="en-US" altLang="zh-TW" dirty="0" smtClean="0">
                <a:latin typeface="Times New Roman" pitchFamily="18" charset="0"/>
                <a:ea typeface="標楷體" pitchFamily="65" charset="-120"/>
              </a:rPr>
              <a:t>1</a:t>
            </a:r>
            <a:r>
              <a:rPr lang="zh-TW" altLang="en-US" dirty="0" smtClean="0">
                <a:latin typeface="Times New Roman" pitchFamily="18" charset="0"/>
                <a:ea typeface="標楷體" pitchFamily="65" charset="-120"/>
              </a:rPr>
              <a:t>個步距轉換器的換算單位為</a:t>
            </a:r>
            <a:r>
              <a:rPr lang="en-US" altLang="zh-TW" dirty="0" smtClean="0">
                <a:latin typeface="Times New Roman" pitchFamily="18" charset="0"/>
                <a:ea typeface="標楷體" pitchFamily="65" charset="-120"/>
              </a:rPr>
              <a:t>0.906cm</a:t>
            </a:r>
            <a:r>
              <a:rPr lang="zh-TW" altLang="en-US" dirty="0" smtClean="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51" y="2041687"/>
            <a:ext cx="6485715" cy="4219048"/>
          </a:xfrm>
          <a:prstGeom prst="rect">
            <a:avLst/>
          </a:prstGeom>
        </p:spPr>
      </p:pic>
      <p:sp>
        <p:nvSpPr>
          <p:cNvPr id="8" name="文字方塊 7"/>
          <p:cNvSpPr txBox="1"/>
          <p:nvPr/>
        </p:nvSpPr>
        <p:spPr>
          <a:xfrm>
            <a:off x="352099" y="6261765"/>
            <a:ext cx="6466667"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23</a:t>
            </a:r>
            <a:r>
              <a:rPr lang="zh-TW" altLang="en-US" sz="1600" dirty="0" smtClean="0">
                <a:latin typeface="Times New Roman" pitchFamily="18" charset="0"/>
                <a:ea typeface="標楷體" pitchFamily="65" charset="-120"/>
              </a:rPr>
              <a:t> 步</a:t>
            </a:r>
            <a:r>
              <a:rPr lang="zh-TW" altLang="en-US" sz="1600" dirty="0">
                <a:latin typeface="Times New Roman" pitchFamily="18" charset="0"/>
                <a:ea typeface="標楷體" pitchFamily="65" charset="-120"/>
              </a:rPr>
              <a:t>距</a:t>
            </a:r>
            <a:r>
              <a:rPr lang="zh-TW" altLang="en-US" sz="1600" dirty="0" smtClean="0">
                <a:latin typeface="Times New Roman" pitchFamily="18" charset="0"/>
                <a:ea typeface="標楷體" pitchFamily="65" charset="-120"/>
              </a:rPr>
              <a:t>計數器使用中的數值</a:t>
            </a:r>
            <a:endParaRPr lang="en-US" altLang="zh-TW" sz="1600" dirty="0" smtClean="0">
              <a:latin typeface="Times New Roman" pitchFamily="18" charset="0"/>
              <a:ea typeface="標楷體" pitchFamily="65" charset="-120"/>
            </a:endParaRPr>
          </a:p>
        </p:txBody>
      </p:sp>
      <p:sp>
        <p:nvSpPr>
          <p:cNvPr id="2" name="矩形 1"/>
          <p:cNvSpPr/>
          <p:nvPr/>
        </p:nvSpPr>
        <p:spPr>
          <a:xfrm>
            <a:off x="6829839" y="3059668"/>
            <a:ext cx="2314161" cy="646331"/>
          </a:xfrm>
          <a:prstGeom prst="rect">
            <a:avLst/>
          </a:prstGeom>
        </p:spPr>
        <p:txBody>
          <a:bodyPr wrap="square">
            <a:spAutoFit/>
          </a:bodyPr>
          <a:lstStyle/>
          <a:p>
            <a:pPr marL="285750" indent="-285750">
              <a:buClr>
                <a:srgbClr val="FF0000"/>
              </a:buClr>
              <a:buFont typeface="Wingdings" pitchFamily="2" charset="2"/>
              <a:buChar char="n"/>
            </a:pPr>
            <a:r>
              <a:rPr lang="zh-TW" altLang="en-US" dirty="0">
                <a:latin typeface="Times New Roman" pitchFamily="18" charset="0"/>
                <a:ea typeface="標楷體" pitchFamily="65" charset="-120"/>
              </a:rPr>
              <a:t>步距計數器累計數值</a:t>
            </a:r>
            <a:r>
              <a:rPr lang="zh-TW" altLang="en-US" dirty="0" smtClean="0">
                <a:latin typeface="Times New Roman" pitchFamily="18" charset="0"/>
                <a:ea typeface="標楷體" pitchFamily="65" charset="-120"/>
              </a:rPr>
              <a:t>。</a:t>
            </a:r>
            <a:endParaRPr lang="en-US" altLang="zh-TW" dirty="0">
              <a:latin typeface="Times New Roman" pitchFamily="18" charset="0"/>
              <a:ea typeface="標楷體" pitchFamily="65" charset="-120"/>
            </a:endParaRPr>
          </a:p>
        </p:txBody>
      </p:sp>
    </p:spTree>
    <p:extLst>
      <p:ext uri="{BB962C8B-B14F-4D97-AF65-F5344CB8AC3E}">
        <p14:creationId xmlns:p14="http://schemas.microsoft.com/office/powerpoint/2010/main" val="1770849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自動停車流程控制訊號 </a:t>
            </a:r>
            <a:r>
              <a:rPr lang="en-US" altLang="zh-TW" dirty="0" smtClean="0">
                <a:latin typeface="Times New Roman" pitchFamily="18" charset="0"/>
                <a:ea typeface="標楷體" pitchFamily="65" charset="-120"/>
              </a:rPr>
              <a:t>(4/5)</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Page.21</a:t>
            </a:r>
          </a:p>
        </p:txBody>
      </p:sp>
      <p:sp>
        <p:nvSpPr>
          <p:cNvPr id="8" name="文字方塊 7"/>
          <p:cNvSpPr txBox="1"/>
          <p:nvPr/>
        </p:nvSpPr>
        <p:spPr>
          <a:xfrm>
            <a:off x="989087" y="6209247"/>
            <a:ext cx="280831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24</a:t>
            </a:r>
            <a:r>
              <a:rPr lang="zh-TW" altLang="en-US" sz="1600" dirty="0" smtClean="0">
                <a:latin typeface="Times New Roman" pitchFamily="18" charset="0"/>
                <a:ea typeface="標楷體" pitchFamily="65" charset="-120"/>
              </a:rPr>
              <a:t> 車輛與停車格之距離 </a:t>
            </a:r>
            <a:endParaRPr lang="en-US" altLang="zh-TW" sz="1600" dirty="0" smtClean="0">
              <a:latin typeface="Times New Roman" pitchFamily="18" charset="0"/>
              <a:ea typeface="標楷體" pitchFamily="65" charset="-12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111" y="1954517"/>
            <a:ext cx="2333625"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字方塊 9"/>
          <p:cNvSpPr txBox="1"/>
          <p:nvPr/>
        </p:nvSpPr>
        <p:spPr>
          <a:xfrm>
            <a:off x="4276328" y="6209247"/>
            <a:ext cx="4102308"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25</a:t>
            </a:r>
            <a:r>
              <a:rPr lang="zh-TW" altLang="en-US" sz="1600" dirty="0" smtClean="0">
                <a:latin typeface="Times New Roman" pitchFamily="18" charset="0"/>
                <a:ea typeface="標楷體" pitchFamily="65" charset="-120"/>
              </a:rPr>
              <a:t> 車輛與停車格之距離示意圖 </a:t>
            </a:r>
            <a:endParaRPr lang="en-US" altLang="zh-TW" sz="1600" dirty="0" smtClean="0">
              <a:latin typeface="Times New Roman" pitchFamily="18" charset="0"/>
              <a:ea typeface="標楷體" pitchFamily="65" charset="-120"/>
            </a:endParaRPr>
          </a:p>
        </p:txBody>
      </p:sp>
      <p:sp>
        <p:nvSpPr>
          <p:cNvPr id="12" name="文字方塊 11"/>
          <p:cNvSpPr txBox="1"/>
          <p:nvPr/>
        </p:nvSpPr>
        <p:spPr>
          <a:xfrm>
            <a:off x="842948" y="1556792"/>
            <a:ext cx="7560840" cy="369332"/>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利用影像提供的訊號判斷車輛與停車格的相對位置。</a:t>
            </a:r>
            <a:endParaRPr lang="en-US" altLang="zh-TW" dirty="0" smtClean="0">
              <a:latin typeface="Times New Roman" pitchFamily="18" charset="0"/>
              <a:ea typeface="標楷體" pitchFamily="65" charset="-12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732" y="2570697"/>
            <a:ext cx="3619500"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349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自動停車流程控制訊號 </a:t>
            </a:r>
            <a:r>
              <a:rPr lang="en-US" altLang="zh-TW" dirty="0" smtClean="0">
                <a:latin typeface="Times New Roman" pitchFamily="18" charset="0"/>
                <a:ea typeface="標楷體" pitchFamily="65" charset="-120"/>
              </a:rPr>
              <a:t>(5/5)</a:t>
            </a:r>
            <a:endParaRPr lang="zh-TW" alt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88" y="2494384"/>
            <a:ext cx="27527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7"/>
          <p:cNvSpPr txBox="1"/>
          <p:nvPr/>
        </p:nvSpPr>
        <p:spPr>
          <a:xfrm>
            <a:off x="1152813" y="6113884"/>
            <a:ext cx="280831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26</a:t>
            </a:r>
            <a:r>
              <a:rPr lang="zh-TW" altLang="en-US" sz="1600" dirty="0" smtClean="0">
                <a:latin typeface="Times New Roman" pitchFamily="18" charset="0"/>
                <a:ea typeface="標楷體" pitchFamily="65" charset="-120"/>
              </a:rPr>
              <a:t> 自動停車之數據</a:t>
            </a:r>
            <a:endParaRPr lang="en-US" altLang="zh-TW" sz="1600" dirty="0" smtClean="0">
              <a:latin typeface="Times New Roman" pitchFamily="18" charset="0"/>
              <a:ea typeface="標楷體" pitchFamily="65" charset="-120"/>
            </a:endParaRPr>
          </a:p>
        </p:txBody>
      </p:sp>
      <p:sp>
        <p:nvSpPr>
          <p:cNvPr id="11" name="文字方塊 10"/>
          <p:cNvSpPr txBox="1"/>
          <p:nvPr/>
        </p:nvSpPr>
        <p:spPr>
          <a:xfrm>
            <a:off x="842948" y="1556792"/>
            <a:ext cx="7560840" cy="646331"/>
          </a:xfrm>
          <a:prstGeom prst="rect">
            <a:avLst/>
          </a:prstGeom>
          <a:noFill/>
        </p:spPr>
        <p:txBody>
          <a:bodyPr wrap="square" rtlCol="0">
            <a:spAutoFit/>
          </a:bodyPr>
          <a:lstStyle/>
          <a:p>
            <a:pPr indent="442913" algn="just"/>
            <a:r>
              <a:rPr lang="en-US" altLang="zh-TW" dirty="0" smtClean="0">
                <a:latin typeface="Times New Roman" pitchFamily="18" charset="0"/>
                <a:ea typeface="標楷體" pitchFamily="65" charset="-120"/>
              </a:rPr>
              <a:t>a</a:t>
            </a:r>
            <a:r>
              <a:rPr lang="zh-TW" altLang="en-US" dirty="0" smtClean="0">
                <a:latin typeface="Times New Roman" pitchFamily="18" charset="0"/>
                <a:ea typeface="標楷體" pitchFamily="65" charset="-120"/>
              </a:rPr>
              <a:t> 和 </a:t>
            </a:r>
            <a:r>
              <a:rPr lang="en-US" altLang="zh-TW" dirty="0" smtClean="0">
                <a:latin typeface="Times New Roman" pitchFamily="18" charset="0"/>
                <a:ea typeface="標楷體" pitchFamily="65" charset="-120"/>
              </a:rPr>
              <a:t>c</a:t>
            </a:r>
            <a:r>
              <a:rPr lang="zh-TW" altLang="en-US" dirty="0" smtClean="0">
                <a:latin typeface="Times New Roman" pitchFamily="18" charset="0"/>
                <a:ea typeface="標楷體" pitchFamily="65" charset="-120"/>
              </a:rPr>
              <a:t> 表示到</a:t>
            </a:r>
            <a:r>
              <a:rPr lang="zh-TW" altLang="en-US" dirty="0">
                <a:latin typeface="Times New Roman" pitchFamily="18" charset="0"/>
                <a:ea typeface="標楷體" pitchFamily="65" charset="-120"/>
              </a:rPr>
              <a:t>位時停車的第一個</a:t>
            </a:r>
            <a:r>
              <a:rPr lang="zh-TW" altLang="en-US" dirty="0" smtClean="0">
                <a:latin typeface="Times New Roman" pitchFamily="18" charset="0"/>
                <a:ea typeface="標楷體" pitchFamily="65" charset="-120"/>
              </a:rPr>
              <a:t>步驟，方向盤</a:t>
            </a:r>
            <a:r>
              <a:rPr lang="zh-TW" altLang="en-US" dirty="0">
                <a:latin typeface="Times New Roman" pitchFamily="18" charset="0"/>
                <a:ea typeface="標楷體" pitchFamily="65" charset="-120"/>
              </a:rPr>
              <a:t>轉</a:t>
            </a:r>
            <a:r>
              <a:rPr lang="zh-TW" altLang="en-US" dirty="0" smtClean="0">
                <a:latin typeface="Times New Roman" pitchFamily="18" charset="0"/>
                <a:ea typeface="標楷體" pitchFamily="65" charset="-120"/>
              </a:rPr>
              <a:t>到特定角度。</a:t>
            </a:r>
            <a:endParaRPr lang="en-US" altLang="zh-TW" dirty="0" smtClean="0">
              <a:latin typeface="Times New Roman" pitchFamily="18" charset="0"/>
              <a:ea typeface="標楷體" pitchFamily="65" charset="-120"/>
            </a:endParaRPr>
          </a:p>
          <a:p>
            <a:pPr indent="442913" algn="just"/>
            <a:r>
              <a:rPr lang="en-US" altLang="zh-TW" dirty="0" smtClean="0">
                <a:latin typeface="Times New Roman" pitchFamily="18" charset="0"/>
                <a:ea typeface="標楷體" pitchFamily="65" charset="-120"/>
              </a:rPr>
              <a:t>b</a:t>
            </a:r>
            <a:r>
              <a:rPr lang="zh-TW" altLang="en-US" dirty="0" smtClean="0">
                <a:latin typeface="Times New Roman" pitchFamily="18" charset="0"/>
                <a:ea typeface="標楷體" pitchFamily="65" charset="-120"/>
              </a:rPr>
              <a:t> 和 </a:t>
            </a:r>
            <a:r>
              <a:rPr lang="en-US" altLang="zh-TW" dirty="0" smtClean="0">
                <a:latin typeface="Times New Roman" pitchFamily="18" charset="0"/>
                <a:ea typeface="標楷體" pitchFamily="65" charset="-120"/>
              </a:rPr>
              <a:t>d</a:t>
            </a:r>
            <a:r>
              <a:rPr lang="zh-TW" altLang="en-US" dirty="0" smtClean="0">
                <a:latin typeface="Times New Roman" pitchFamily="18" charset="0"/>
                <a:ea typeface="標楷體" pitchFamily="65" charset="-120"/>
              </a:rPr>
              <a:t> 表示到</a:t>
            </a:r>
            <a:r>
              <a:rPr lang="zh-TW" altLang="en-US" dirty="0">
                <a:latin typeface="Times New Roman" pitchFamily="18" charset="0"/>
                <a:ea typeface="標楷體" pitchFamily="65" charset="-120"/>
              </a:rPr>
              <a:t>位時停車的第二個</a:t>
            </a:r>
            <a:r>
              <a:rPr lang="zh-TW" altLang="en-US" dirty="0" smtClean="0">
                <a:latin typeface="Times New Roman" pitchFamily="18" charset="0"/>
                <a:ea typeface="標楷體" pitchFamily="65" charset="-120"/>
              </a:rPr>
              <a:t>步驟，車輛校正及停</a:t>
            </a:r>
            <a:r>
              <a:rPr lang="zh-TW" altLang="en-US" dirty="0">
                <a:latin typeface="Times New Roman" pitchFamily="18" charset="0"/>
                <a:ea typeface="標楷體" pitchFamily="65" charset="-120"/>
              </a:rPr>
              <a:t>入車</a:t>
            </a:r>
            <a:r>
              <a:rPr lang="zh-TW" altLang="en-US" dirty="0" smtClean="0">
                <a:latin typeface="Times New Roman" pitchFamily="18" charset="0"/>
                <a:ea typeface="標楷體" pitchFamily="65" charset="-120"/>
              </a:rPr>
              <a:t>格。</a:t>
            </a:r>
            <a:endParaRPr lang="en-US" altLang="zh-TW" dirty="0" smtClean="0">
              <a:latin typeface="Times New Roman" pitchFamily="18" charset="0"/>
              <a:ea typeface="標楷體" pitchFamily="65" charset="-120"/>
            </a:endParaRPr>
          </a:p>
        </p:txBody>
      </p:sp>
      <p:sp>
        <p:nvSpPr>
          <p:cNvPr id="12" name="文字方塊 11"/>
          <p:cNvSpPr txBox="1"/>
          <p:nvPr/>
        </p:nvSpPr>
        <p:spPr>
          <a:xfrm>
            <a:off x="4139952" y="6097407"/>
            <a:ext cx="4366805"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27</a:t>
            </a:r>
            <a:r>
              <a:rPr lang="zh-TW" altLang="en-US" sz="1600" dirty="0" smtClean="0">
                <a:latin typeface="Times New Roman" pitchFamily="18" charset="0"/>
                <a:ea typeface="標楷體" pitchFamily="65" charset="-120"/>
              </a:rPr>
              <a:t> 車輛停入車格步驟示意圖</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左圖為第一</a:t>
            </a:r>
            <a:r>
              <a:rPr lang="zh-TW" altLang="en-US" sz="1600" dirty="0">
                <a:latin typeface="Times New Roman" pitchFamily="18" charset="0"/>
                <a:ea typeface="標楷體" pitchFamily="65" charset="-120"/>
              </a:rPr>
              <a:t>步驟</a:t>
            </a:r>
            <a:r>
              <a:rPr lang="zh-TW" altLang="en-US" sz="1600" dirty="0" smtClean="0">
                <a:latin typeface="Times New Roman" pitchFamily="18" charset="0"/>
                <a:ea typeface="標楷體" pitchFamily="65" charset="-120"/>
              </a:rPr>
              <a:t>；右圖為第二步驟</a:t>
            </a:r>
            <a:r>
              <a:rPr lang="en-US" altLang="zh-TW" sz="1600" dirty="0" smtClean="0">
                <a:latin typeface="Times New Roman" pitchFamily="18" charset="0"/>
                <a:ea typeface="標楷體" pitchFamily="65" charset="-120"/>
              </a:rPr>
              <a:t>)</a:t>
            </a:r>
          </a:p>
        </p:txBody>
      </p:sp>
      <p:sp>
        <p:nvSpPr>
          <p:cNvPr id="14"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Page.22</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739" y="3308795"/>
            <a:ext cx="26003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1064" y="3308796"/>
            <a:ext cx="13906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5076056" y="2564903"/>
            <a:ext cx="3096344" cy="323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076056" y="2564903"/>
            <a:ext cx="3096344" cy="646331"/>
          </a:xfrm>
          <a:prstGeom prst="rect">
            <a:avLst/>
          </a:prstGeom>
          <a:noFill/>
        </p:spPr>
        <p:txBody>
          <a:bodyPr wrap="square" rtlCol="0">
            <a:spAutoFit/>
          </a:bodyPr>
          <a:lstStyle/>
          <a:p>
            <a:r>
              <a:rPr lang="en-US" altLang="zh-TW" b="1" dirty="0" smtClean="0">
                <a:latin typeface="Times New Roman" pitchFamily="18" charset="0"/>
                <a:cs typeface="Times New Roman" pitchFamily="18" charset="0"/>
              </a:rPr>
              <a:t>2365</a:t>
            </a:r>
            <a:r>
              <a:rPr lang="zh-TW" altLang="en-US" b="1" dirty="0" smtClean="0">
                <a:latin typeface="Times New Roman" pitchFamily="18" charset="0"/>
                <a:cs typeface="Times New Roman" pitchFamily="18" charset="0"/>
              </a:rPr>
              <a:t>  </a:t>
            </a:r>
            <a:r>
              <a:rPr lang="en-US" altLang="zh-TW" b="1" dirty="0" smtClean="0">
                <a:latin typeface="Times New Roman" pitchFamily="18" charset="0"/>
                <a:cs typeface="Times New Roman" pitchFamily="18" charset="0"/>
              </a:rPr>
              <a:t>2122</a:t>
            </a:r>
            <a:r>
              <a:rPr lang="zh-TW" altLang="en-US" b="1" dirty="0" smtClean="0">
                <a:latin typeface="Times New Roman" pitchFamily="18" charset="0"/>
                <a:cs typeface="Times New Roman" pitchFamily="18" charset="0"/>
              </a:rPr>
              <a:t>  </a:t>
            </a:r>
            <a:r>
              <a:rPr lang="en-US" altLang="zh-TW" b="1" dirty="0" smtClean="0">
                <a:latin typeface="Times New Roman" pitchFamily="18" charset="0"/>
                <a:cs typeface="Times New Roman" pitchFamily="18" charset="0"/>
              </a:rPr>
              <a:t>3.0000V </a:t>
            </a:r>
            <a:r>
              <a:rPr lang="zh-TW" altLang="en-US" b="1" dirty="0" smtClean="0">
                <a:latin typeface="Times New Roman" pitchFamily="18" charset="0"/>
                <a:cs typeface="Times New Roman" pitchFamily="18" charset="0"/>
              </a:rPr>
              <a:t> </a:t>
            </a:r>
            <a:r>
              <a:rPr lang="en-US" altLang="zh-TW" b="1" dirty="0" smtClean="0">
                <a:latin typeface="Times New Roman" pitchFamily="18" charset="0"/>
                <a:cs typeface="Times New Roman" pitchFamily="18" charset="0"/>
              </a:rPr>
              <a:t>2.5000V</a:t>
            </a:r>
          </a:p>
          <a:p>
            <a:r>
              <a:rPr lang="en-US" altLang="zh-TW" b="1" dirty="0" smtClean="0">
                <a:latin typeface="Times New Roman" pitchFamily="18" charset="0"/>
                <a:cs typeface="Times New Roman" pitchFamily="18" charset="0"/>
              </a:rPr>
              <a:t>    a        b          c            d   </a:t>
            </a:r>
            <a:endParaRPr lang="zh-TW" altLang="en-US" b="1" dirty="0">
              <a:latin typeface="Times New Roman" pitchFamily="18" charset="0"/>
              <a:cs typeface="Times New Roman" pitchFamily="18" charset="0"/>
            </a:endParaRPr>
          </a:p>
        </p:txBody>
      </p:sp>
      <p:sp>
        <p:nvSpPr>
          <p:cNvPr id="9" name="向右箭號 8"/>
          <p:cNvSpPr/>
          <p:nvPr/>
        </p:nvSpPr>
        <p:spPr>
          <a:xfrm>
            <a:off x="4242448" y="2552024"/>
            <a:ext cx="495672" cy="348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5133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成品</a:t>
            </a:r>
            <a:r>
              <a:rPr lang="zh-TW" altLang="en-US" dirty="0" smtClean="0"/>
              <a:t>展示</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Page.23</a:t>
            </a:r>
          </a:p>
        </p:txBody>
      </p:sp>
      <p:pic>
        <p:nvPicPr>
          <p:cNvPr id="1026"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014" y="1690100"/>
            <a:ext cx="609600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57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結論</a:t>
            </a:r>
            <a:endParaRPr lang="zh-TW" altLang="en-US" dirty="0"/>
          </a:p>
        </p:txBody>
      </p:sp>
      <p:sp>
        <p:nvSpPr>
          <p:cNvPr id="6" name="文字方塊 5"/>
          <p:cNvSpPr txBox="1"/>
          <p:nvPr/>
        </p:nvSpPr>
        <p:spPr>
          <a:xfrm>
            <a:off x="842948" y="1700808"/>
            <a:ext cx="7560840" cy="4431983"/>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以手工方式製作電動車，可由控制端經由</a:t>
            </a:r>
            <a:r>
              <a:rPr lang="en-US" altLang="zh-TW" dirty="0">
                <a:latin typeface="Times New Roman" pitchFamily="18" charset="0"/>
                <a:ea typeface="標楷體" pitchFamily="65" charset="-120"/>
              </a:rPr>
              <a:t>RS232</a:t>
            </a:r>
            <a:r>
              <a:rPr lang="zh-TW" altLang="en-US" dirty="0">
                <a:latin typeface="Times New Roman" pitchFamily="18" charset="0"/>
                <a:ea typeface="標楷體" pitchFamily="65" charset="-120"/>
              </a:rPr>
              <a:t>傳輸給驅動控制器作為訊號轉換，將</a:t>
            </a:r>
            <a:r>
              <a:rPr lang="zh-TW" altLang="en-US" dirty="0" smtClean="0">
                <a:latin typeface="Times New Roman" pitchFamily="18" charset="0"/>
                <a:ea typeface="標楷體" pitchFamily="65" charset="-120"/>
              </a:rPr>
              <a:t>相對訊號</a:t>
            </a:r>
            <a:r>
              <a:rPr lang="zh-TW" altLang="en-US" dirty="0">
                <a:latin typeface="Times New Roman" pitchFamily="18" charset="0"/>
                <a:ea typeface="標楷體" pitchFamily="65" charset="-120"/>
              </a:rPr>
              <a:t>傳輸給</a:t>
            </a:r>
            <a:r>
              <a:rPr lang="zh-TW" altLang="en-US" dirty="0" smtClean="0">
                <a:latin typeface="Times New Roman" pitchFamily="18" charset="0"/>
                <a:ea typeface="標楷體" pitchFamily="65" charset="-120"/>
              </a:rPr>
              <a:t>底層的硬體</a:t>
            </a:r>
            <a:r>
              <a:rPr lang="zh-TW" altLang="en-US" dirty="0">
                <a:latin typeface="Times New Roman" pitchFamily="18" charset="0"/>
                <a:ea typeface="標楷體" pitchFamily="65" charset="-120"/>
              </a:rPr>
              <a:t>，做出相關之動作，並具備防止過度</a:t>
            </a:r>
            <a:r>
              <a:rPr lang="zh-TW" altLang="en-US" dirty="0" smtClean="0">
                <a:latin typeface="Times New Roman" pitchFamily="18" charset="0"/>
                <a:ea typeface="標楷體" pitchFamily="65" charset="-120"/>
              </a:rPr>
              <a:t>轉向系統</a:t>
            </a:r>
            <a:r>
              <a:rPr lang="zh-TW" altLang="en-US" dirty="0">
                <a:latin typeface="Times New Roman" pitchFamily="18" charset="0"/>
                <a:ea typeface="標楷體" pitchFamily="65" charset="-120"/>
              </a:rPr>
              <a:t>，避免因使用者或控制端因操作不當</a:t>
            </a:r>
            <a:r>
              <a:rPr lang="zh-TW" altLang="en-US" dirty="0" smtClean="0">
                <a:latin typeface="Times New Roman" pitchFamily="18" charset="0"/>
                <a:ea typeface="標楷體" pitchFamily="65" charset="-120"/>
              </a:rPr>
              <a:t>造成硬體</a:t>
            </a:r>
            <a:r>
              <a:rPr lang="zh-TW" altLang="en-US" dirty="0">
                <a:latin typeface="Times New Roman" pitchFamily="18" charset="0"/>
                <a:ea typeface="標楷體" pitchFamily="65" charset="-120"/>
              </a:rPr>
              <a:t>損毀</a:t>
            </a:r>
            <a:r>
              <a:rPr lang="zh-TW" altLang="en-US" dirty="0" smtClean="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a:p>
            <a:pPr algn="just"/>
            <a:endParaRPr lang="en-US" altLang="zh-TW" dirty="0">
              <a:latin typeface="Times New Roman" pitchFamily="18" charset="0"/>
              <a:ea typeface="標楷體" pitchFamily="65" charset="-120"/>
            </a:endParaRPr>
          </a:p>
          <a:p>
            <a:pPr algn="just"/>
            <a:r>
              <a:rPr lang="zh-TW" altLang="en-US" sz="2400" b="1" dirty="0">
                <a:solidFill>
                  <a:schemeClr val="tx2"/>
                </a:solidFill>
                <a:latin typeface="Times New Roman" pitchFamily="18" charset="0"/>
                <a:ea typeface="標楷體" pitchFamily="65" charset="-120"/>
              </a:rPr>
              <a:t>專題特色</a:t>
            </a:r>
            <a:r>
              <a:rPr lang="zh-TW" altLang="en-US" sz="2400" b="1" dirty="0" smtClean="0">
                <a:solidFill>
                  <a:schemeClr val="tx2"/>
                </a:solidFill>
                <a:latin typeface="Times New Roman" pitchFamily="18" charset="0"/>
                <a:ea typeface="標楷體" pitchFamily="65" charset="-120"/>
              </a:rPr>
              <a:t>：</a:t>
            </a:r>
            <a:endParaRPr lang="en-US" altLang="zh-TW" sz="2400" b="1" dirty="0" smtClean="0">
              <a:solidFill>
                <a:schemeClr val="tx2"/>
              </a:solidFill>
              <a:latin typeface="Times New Roman" pitchFamily="18" charset="0"/>
              <a:ea typeface="標楷體" pitchFamily="65" charset="-120"/>
            </a:endParaRPr>
          </a:p>
          <a:p>
            <a:pPr algn="just"/>
            <a:endParaRPr lang="zh-TW" altLang="en-US" sz="2400" b="1" dirty="0">
              <a:solidFill>
                <a:schemeClr val="tx2"/>
              </a:solidFill>
              <a:latin typeface="Times New Roman" pitchFamily="18" charset="0"/>
              <a:ea typeface="標楷體" pitchFamily="65" charset="-120"/>
            </a:endParaRPr>
          </a:p>
          <a:p>
            <a:pPr marL="342900" indent="-342900" algn="just">
              <a:buFont typeface="+mj-lt"/>
              <a:buAutoNum type="arabicPeriod"/>
            </a:pPr>
            <a:r>
              <a:rPr lang="zh-TW" altLang="en-US" sz="2400" b="1" dirty="0" smtClean="0">
                <a:solidFill>
                  <a:schemeClr val="tx2"/>
                </a:solidFill>
                <a:latin typeface="Times New Roman" pitchFamily="18" charset="0"/>
                <a:ea typeface="標楷體" pitchFamily="65" charset="-120"/>
              </a:rPr>
              <a:t>手工</a:t>
            </a:r>
            <a:r>
              <a:rPr lang="zh-TW" altLang="en-US" sz="2400" b="1" dirty="0">
                <a:solidFill>
                  <a:schemeClr val="tx2"/>
                </a:solidFill>
                <a:latin typeface="Times New Roman" pitchFamily="18" charset="0"/>
                <a:ea typeface="標楷體" pitchFamily="65" charset="-120"/>
              </a:rPr>
              <a:t>製作之電能驅動車</a:t>
            </a:r>
            <a:r>
              <a:rPr lang="zh-TW" altLang="en-US" sz="2400" b="1" dirty="0" smtClean="0">
                <a:solidFill>
                  <a:schemeClr val="tx2"/>
                </a:solidFill>
                <a:latin typeface="Times New Roman" pitchFamily="18" charset="0"/>
                <a:ea typeface="標楷體" pitchFamily="65" charset="-120"/>
              </a:rPr>
              <a:t>。</a:t>
            </a:r>
            <a:endParaRPr lang="en-US" altLang="zh-TW" sz="2400" b="1" dirty="0" smtClean="0">
              <a:solidFill>
                <a:schemeClr val="tx2"/>
              </a:solidFill>
              <a:latin typeface="Times New Roman" pitchFamily="18" charset="0"/>
              <a:ea typeface="標楷體" pitchFamily="65" charset="-120"/>
            </a:endParaRPr>
          </a:p>
          <a:p>
            <a:pPr algn="just"/>
            <a:endParaRPr lang="zh-TW" altLang="en-US" sz="2400" b="1" dirty="0">
              <a:solidFill>
                <a:schemeClr val="tx2"/>
              </a:solidFill>
              <a:latin typeface="Times New Roman" pitchFamily="18" charset="0"/>
              <a:ea typeface="標楷體" pitchFamily="65" charset="-120"/>
            </a:endParaRPr>
          </a:p>
          <a:p>
            <a:pPr marL="358775" indent="-358775" algn="just">
              <a:buFont typeface="+mj-lt"/>
              <a:buAutoNum type="arabicPeriod" startAt="2"/>
            </a:pPr>
            <a:r>
              <a:rPr lang="zh-TW" altLang="en-US" sz="2400" b="1" dirty="0" smtClean="0">
                <a:solidFill>
                  <a:schemeClr val="tx2"/>
                </a:solidFill>
                <a:latin typeface="Times New Roman" pitchFamily="18" charset="0"/>
                <a:ea typeface="標楷體" pitchFamily="65" charset="-120"/>
              </a:rPr>
              <a:t>可</a:t>
            </a:r>
            <a:r>
              <a:rPr lang="zh-TW" altLang="en-US" sz="2400" b="1" dirty="0">
                <a:solidFill>
                  <a:schemeClr val="tx2"/>
                </a:solidFill>
                <a:latin typeface="Times New Roman" pitchFamily="18" charset="0"/>
                <a:ea typeface="標楷體" pitchFamily="65" charset="-120"/>
              </a:rPr>
              <a:t>自由增減調整相關感測器配置之位置</a:t>
            </a:r>
            <a:r>
              <a:rPr lang="zh-TW" altLang="en-US" sz="2400" b="1" dirty="0" smtClean="0">
                <a:solidFill>
                  <a:schemeClr val="tx2"/>
                </a:solidFill>
                <a:latin typeface="Times New Roman" pitchFamily="18" charset="0"/>
                <a:ea typeface="標楷體" pitchFamily="65" charset="-120"/>
              </a:rPr>
              <a:t>。</a:t>
            </a:r>
            <a:endParaRPr lang="en-US" altLang="zh-TW" sz="2400" b="1" dirty="0" smtClean="0">
              <a:solidFill>
                <a:schemeClr val="tx2"/>
              </a:solidFill>
              <a:latin typeface="Times New Roman" pitchFamily="18" charset="0"/>
              <a:ea typeface="標楷體" pitchFamily="65" charset="-120"/>
            </a:endParaRPr>
          </a:p>
          <a:p>
            <a:pPr algn="just"/>
            <a:endParaRPr lang="zh-TW" altLang="en-US" sz="2400" b="1" dirty="0">
              <a:solidFill>
                <a:schemeClr val="tx2"/>
              </a:solidFill>
              <a:latin typeface="Times New Roman" pitchFamily="18" charset="0"/>
              <a:ea typeface="標楷體" pitchFamily="65" charset="-120"/>
            </a:endParaRPr>
          </a:p>
          <a:p>
            <a:pPr marL="358775" indent="-358775" algn="just">
              <a:buFont typeface="+mj-lt"/>
              <a:buAutoNum type="arabicPeriod" startAt="3"/>
            </a:pPr>
            <a:r>
              <a:rPr lang="zh-TW" altLang="en-US" sz="2400" b="1" dirty="0" smtClean="0">
                <a:solidFill>
                  <a:schemeClr val="tx2"/>
                </a:solidFill>
                <a:latin typeface="Times New Roman" pitchFamily="18" charset="0"/>
                <a:ea typeface="標楷體" pitchFamily="65" charset="-120"/>
              </a:rPr>
              <a:t>以</a:t>
            </a:r>
            <a:r>
              <a:rPr lang="zh-TW" altLang="en-US" sz="2400" b="1" dirty="0">
                <a:solidFill>
                  <a:schemeClr val="tx2"/>
                </a:solidFill>
                <a:latin typeface="Times New Roman" pitchFamily="18" charset="0"/>
                <a:ea typeface="標楷體" pitchFamily="65" charset="-120"/>
              </a:rPr>
              <a:t>價格便宜的直流馬達取代伺服、步進馬達，來完成硬體配置。</a:t>
            </a:r>
          </a:p>
          <a:p>
            <a:pPr algn="just"/>
            <a:endParaRPr lang="en-US" altLang="zh-TW" dirty="0">
              <a:latin typeface="Times New Roman" pitchFamily="18" charset="0"/>
              <a:ea typeface="標楷體" pitchFamily="65" charset="-120"/>
            </a:endParaRPr>
          </a:p>
        </p:txBody>
      </p:sp>
      <p:sp>
        <p:nvSpPr>
          <p:cNvPr id="7"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Page.24</a:t>
            </a:r>
          </a:p>
        </p:txBody>
      </p:sp>
    </p:spTree>
    <p:extLst>
      <p:ext uri="{BB962C8B-B14F-4D97-AF65-F5344CB8AC3E}">
        <p14:creationId xmlns:p14="http://schemas.microsoft.com/office/powerpoint/2010/main" val="3266665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比賽經歷</a:t>
            </a:r>
            <a:endParaRPr lang="zh-TW" altLang="en-US" dirty="0"/>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Page.25</a:t>
            </a:r>
          </a:p>
        </p:txBody>
      </p:sp>
      <p:pic>
        <p:nvPicPr>
          <p:cNvPr id="6" name="圖片 5" descr="02 001.jpg"/>
          <p:cNvPicPr>
            <a:picLocks noChangeAspect="1"/>
          </p:cNvPicPr>
          <p:nvPr/>
        </p:nvPicPr>
        <p:blipFill>
          <a:blip r:embed="rId2" cstate="print"/>
          <a:stretch>
            <a:fillRect/>
          </a:stretch>
        </p:blipFill>
        <p:spPr>
          <a:xfrm>
            <a:off x="2720355" y="2060848"/>
            <a:ext cx="3337200" cy="4589631"/>
          </a:xfrm>
          <a:prstGeom prst="rect">
            <a:avLst/>
          </a:prstGeom>
          <a:ln w="6350">
            <a:solidFill>
              <a:schemeClr val="tx1"/>
            </a:solidFill>
          </a:ln>
        </p:spPr>
      </p:pic>
      <p:sp>
        <p:nvSpPr>
          <p:cNvPr id="7" name="文字方塊 6"/>
          <p:cNvSpPr txBox="1"/>
          <p:nvPr/>
        </p:nvSpPr>
        <p:spPr>
          <a:xfrm>
            <a:off x="842948" y="1556792"/>
            <a:ext cx="7560840" cy="369332"/>
          </a:xfrm>
          <a:prstGeom prst="rect">
            <a:avLst/>
          </a:prstGeom>
          <a:noFill/>
        </p:spPr>
        <p:txBody>
          <a:bodyPr wrap="square" rtlCol="0">
            <a:spAutoFit/>
          </a:bodyPr>
          <a:lstStyle/>
          <a:p>
            <a:pPr algn="just"/>
            <a:r>
              <a:rPr lang="en-US" altLang="zh-TW" dirty="0" smtClean="0">
                <a:latin typeface="Times New Roman" pitchFamily="18" charset="0"/>
                <a:ea typeface="標楷體" pitchFamily="65" charset="-120"/>
              </a:rPr>
              <a:t>2012</a:t>
            </a:r>
            <a:r>
              <a:rPr lang="zh-TW" altLang="en-US" dirty="0" smtClean="0">
                <a:latin typeface="Times New Roman" pitchFamily="18" charset="0"/>
                <a:ea typeface="標楷體" pitchFamily="65" charset="-120"/>
              </a:rPr>
              <a:t>年</a:t>
            </a:r>
            <a:r>
              <a:rPr lang="en-US" altLang="zh-TW" dirty="0" smtClean="0">
                <a:latin typeface="Times New Roman" pitchFamily="18" charset="0"/>
                <a:ea typeface="標楷體" pitchFamily="65" charset="-120"/>
              </a:rPr>
              <a:t> </a:t>
            </a:r>
            <a:r>
              <a:rPr lang="zh-TW" altLang="en-US" dirty="0" smtClean="0">
                <a:latin typeface="Times New Roman" pitchFamily="18" charset="0"/>
                <a:ea typeface="標楷體" pitchFamily="65" charset="-120"/>
              </a:rPr>
              <a:t>第八屆全國電子設計創意競賽 綜合類大專組 第一名。</a:t>
            </a:r>
            <a:endParaRPr lang="en-US" altLang="zh-TW" dirty="0" smtClean="0">
              <a:latin typeface="Times New Roman" pitchFamily="18" charset="0"/>
              <a:ea typeface="標楷體" pitchFamily="65" charset="-120"/>
            </a:endParaRPr>
          </a:p>
        </p:txBody>
      </p:sp>
    </p:spTree>
    <p:extLst>
      <p:ext uri="{BB962C8B-B14F-4D97-AF65-F5344CB8AC3E}">
        <p14:creationId xmlns:p14="http://schemas.microsoft.com/office/powerpoint/2010/main" val="2249924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endParaRPr lang="en-US" altLang="zh-TW" dirty="0" smtClean="0"/>
          </a:p>
          <a:p>
            <a:pPr marL="0" indent="0">
              <a:buNone/>
            </a:pPr>
            <a:endParaRPr lang="en-US" altLang="zh-TW" dirty="0" smtClean="0"/>
          </a:p>
          <a:p>
            <a:pPr marL="0" indent="0" algn="ctr">
              <a:buNone/>
            </a:pPr>
            <a:r>
              <a:rPr lang="zh-TW" altLang="en-US" sz="3200" b="1" dirty="0" smtClean="0"/>
              <a:t>報告到此結束，謝謝各位的聆聽</a:t>
            </a:r>
            <a:endParaRPr lang="zh-TW" altLang="en-US" sz="3200" b="1" dirty="0"/>
          </a:p>
        </p:txBody>
      </p:sp>
      <p:sp>
        <p:nvSpPr>
          <p:cNvPr id="4" name="標題 3"/>
          <p:cNvSpPr>
            <a:spLocks noGrp="1"/>
          </p:cNvSpPr>
          <p:nvPr>
            <p:ph type="title"/>
          </p:nvPr>
        </p:nvSpPr>
        <p:spPr/>
        <p:txBody>
          <a:bodyPr/>
          <a:lstStyle/>
          <a:p>
            <a:endParaRPr lang="zh-TW" altLang="en-US"/>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Page.26</a:t>
            </a:r>
          </a:p>
        </p:txBody>
      </p:sp>
    </p:spTree>
    <p:extLst>
      <p:ext uri="{BB962C8B-B14F-4D97-AF65-F5344CB8AC3E}">
        <p14:creationId xmlns:p14="http://schemas.microsoft.com/office/powerpoint/2010/main" val="2474104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sz="3600" b="1" dirty="0" smtClean="0">
                <a:latin typeface="Times New Roman" pitchFamily="18" charset="0"/>
                <a:ea typeface="標楷體" pitchFamily="65" charset="-120"/>
              </a:rPr>
              <a:t>1.</a:t>
            </a:r>
            <a:r>
              <a:rPr lang="zh-TW" altLang="en-US" sz="3600" b="1" dirty="0" smtClean="0">
                <a:latin typeface="Times New Roman" pitchFamily="18" charset="0"/>
                <a:ea typeface="標楷體" pitchFamily="65" charset="-120"/>
              </a:rPr>
              <a:t> 創建</a:t>
            </a:r>
            <a:r>
              <a:rPr lang="zh-TW" altLang="en-US" sz="3600" b="1" dirty="0">
                <a:latin typeface="Times New Roman" pitchFamily="18" charset="0"/>
                <a:ea typeface="標楷體" pitchFamily="65" charset="-120"/>
              </a:rPr>
              <a:t>模擬平台逼近於真實情形</a:t>
            </a:r>
            <a:endParaRPr lang="en-US" altLang="zh-TW" sz="3600" b="1" dirty="0">
              <a:latin typeface="Times New Roman" pitchFamily="18" charset="0"/>
              <a:ea typeface="標楷體" pitchFamily="65" charset="-120"/>
            </a:endParaRPr>
          </a:p>
          <a:p>
            <a:pPr marL="0" indent="0">
              <a:buNone/>
            </a:pPr>
            <a:r>
              <a:rPr lang="en-US" altLang="zh-TW" sz="3600" b="1" dirty="0" smtClean="0">
                <a:latin typeface="Times New Roman" pitchFamily="18" charset="0"/>
                <a:ea typeface="標楷體" pitchFamily="65" charset="-120"/>
              </a:rPr>
              <a:t>2.</a:t>
            </a:r>
            <a:r>
              <a:rPr lang="zh-TW" altLang="en-US" sz="3600" b="1" dirty="0" smtClean="0">
                <a:latin typeface="Times New Roman" pitchFamily="18" charset="0"/>
                <a:ea typeface="標楷體" pitchFamily="65" charset="-120"/>
              </a:rPr>
              <a:t> 駕駛者</a:t>
            </a:r>
            <a:r>
              <a:rPr lang="zh-TW" altLang="en-US" sz="3600" b="1" dirty="0">
                <a:latin typeface="Times New Roman" pitchFamily="18" charset="0"/>
                <a:ea typeface="標楷體" pitchFamily="65" charset="-120"/>
              </a:rPr>
              <a:t>可方便安全的停車</a:t>
            </a:r>
            <a:endParaRPr lang="zh-TW" altLang="en-US" sz="3600" dirty="0"/>
          </a:p>
          <a:p>
            <a:pPr marL="0" indent="0">
              <a:buNone/>
            </a:pPr>
            <a:r>
              <a:rPr lang="en-US" altLang="zh-TW" sz="3600" b="1" dirty="0" smtClean="0">
                <a:latin typeface="Times New Roman" pitchFamily="18" charset="0"/>
                <a:ea typeface="標楷體" pitchFamily="65" charset="-120"/>
              </a:rPr>
              <a:t>3</a:t>
            </a:r>
            <a:r>
              <a:rPr lang="en-US" altLang="zh-TW" sz="3600" b="1" dirty="0">
                <a:latin typeface="Times New Roman" pitchFamily="18" charset="0"/>
                <a:ea typeface="標楷體" pitchFamily="65" charset="-120"/>
              </a:rPr>
              <a:t>.</a:t>
            </a:r>
            <a:r>
              <a:rPr lang="zh-TW" altLang="en-US" sz="3600" b="1" dirty="0">
                <a:latin typeface="Times New Roman" pitchFamily="18" charset="0"/>
                <a:ea typeface="標楷體" pitchFamily="65" charset="-120"/>
              </a:rPr>
              <a:t> </a:t>
            </a:r>
            <a:r>
              <a:rPr lang="zh-TW" altLang="en-US" sz="3600" b="1" dirty="0" smtClean="0">
                <a:latin typeface="Times New Roman" pitchFamily="18" charset="0"/>
                <a:ea typeface="標楷體" pitchFamily="65" charset="-120"/>
              </a:rPr>
              <a:t>使生活更加便利</a:t>
            </a:r>
            <a:endParaRPr lang="zh-TW" altLang="en-US" sz="3600" b="1" dirty="0">
              <a:latin typeface="Times New Roman" pitchFamily="18" charset="0"/>
              <a:ea typeface="標楷體" pitchFamily="65" charset="-120"/>
            </a:endParaRPr>
          </a:p>
          <a:p>
            <a:pPr marL="0" indent="0">
              <a:buNone/>
            </a:pPr>
            <a:endParaRPr lang="zh-TW" altLang="en-US" dirty="0"/>
          </a:p>
        </p:txBody>
      </p:sp>
      <p:sp>
        <p:nvSpPr>
          <p:cNvPr id="4" name="標題 3"/>
          <p:cNvSpPr>
            <a:spLocks noGrp="1"/>
          </p:cNvSpPr>
          <p:nvPr>
            <p:ph type="title"/>
          </p:nvPr>
        </p:nvSpPr>
        <p:spPr/>
        <p:txBody>
          <a:bodyPr/>
          <a:lstStyle/>
          <a:p>
            <a:r>
              <a:rPr lang="zh-TW" altLang="en-US" dirty="0"/>
              <a:t>研究動機</a:t>
            </a: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a:t>
            </a:r>
          </a:p>
        </p:txBody>
      </p:sp>
    </p:spTree>
    <p:extLst>
      <p:ext uri="{BB962C8B-B14F-4D97-AF65-F5344CB8AC3E}">
        <p14:creationId xmlns:p14="http://schemas.microsoft.com/office/powerpoint/2010/main" val="3493363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開發工具</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772816"/>
            <a:ext cx="4800600" cy="4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a:t>
            </a:r>
          </a:p>
        </p:txBody>
      </p:sp>
    </p:spTree>
    <p:extLst>
      <p:ext uri="{BB962C8B-B14F-4D97-AF65-F5344CB8AC3E}">
        <p14:creationId xmlns:p14="http://schemas.microsoft.com/office/powerpoint/2010/main" val="3113775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Font typeface="Wingdings" pitchFamily="2" charset="2"/>
              <a:buChar char="l"/>
            </a:pPr>
            <a:r>
              <a:rPr lang="zh-TW" altLang="en-US" b="1" dirty="0" smtClean="0"/>
              <a:t>陳奕宇</a:t>
            </a:r>
            <a:r>
              <a:rPr lang="zh-TW" altLang="en-US" b="1" dirty="0"/>
              <a:t>：自動停車</a:t>
            </a:r>
            <a:r>
              <a:rPr lang="zh-TW" altLang="en-US" b="1" dirty="0" smtClean="0"/>
              <a:t>系統</a:t>
            </a:r>
            <a:r>
              <a:rPr lang="en-US" altLang="zh-TW" b="1" dirty="0" smtClean="0"/>
              <a:t>(</a:t>
            </a:r>
            <a:r>
              <a:rPr lang="zh-TW" altLang="en-US" b="1" dirty="0" smtClean="0"/>
              <a:t>電能驅動車、驅動控制電路</a:t>
            </a:r>
            <a:r>
              <a:rPr lang="en-US" altLang="zh-TW" b="1" dirty="0" smtClean="0"/>
              <a:t>)	</a:t>
            </a:r>
            <a:r>
              <a:rPr lang="zh-TW" altLang="en-US" b="1" dirty="0" smtClean="0"/>
              <a:t>         之電路設計。</a:t>
            </a:r>
            <a:endParaRPr lang="en-US" altLang="zh-TW" b="1" dirty="0" smtClean="0"/>
          </a:p>
          <a:p>
            <a:pPr marL="0" indent="0">
              <a:buNone/>
            </a:pPr>
            <a:endParaRPr lang="en-US" altLang="zh-TW" b="1" dirty="0"/>
          </a:p>
          <a:p>
            <a:pPr>
              <a:buFont typeface="Wingdings" pitchFamily="2" charset="2"/>
              <a:buChar char="l"/>
            </a:pPr>
            <a:r>
              <a:rPr lang="zh-TW" altLang="en-US" b="1" dirty="0" smtClean="0"/>
              <a:t>謝東霖：自動停車系統</a:t>
            </a:r>
            <a:r>
              <a:rPr lang="en-US" altLang="zh-TW" b="1" dirty="0" smtClean="0"/>
              <a:t>(</a:t>
            </a:r>
            <a:r>
              <a:rPr lang="zh-TW" altLang="en-US" b="1" dirty="0" smtClean="0"/>
              <a:t>停車演算法、驅動控制器</a:t>
            </a:r>
            <a:r>
              <a:rPr lang="en-US" altLang="zh-TW" b="1" dirty="0" smtClean="0"/>
              <a:t>)</a:t>
            </a:r>
            <a:r>
              <a:rPr lang="zh-TW" altLang="en-US" b="1" dirty="0" smtClean="0"/>
              <a:t>之</a:t>
            </a:r>
            <a:r>
              <a:rPr lang="en-US" altLang="zh-TW" b="1" dirty="0" smtClean="0"/>
              <a:t>	</a:t>
            </a:r>
            <a:r>
              <a:rPr lang="zh-TW" altLang="en-US" b="1" dirty="0" smtClean="0"/>
              <a:t>         程式撰寫。</a:t>
            </a:r>
            <a:endParaRPr lang="en-US" altLang="zh-TW" b="1" dirty="0"/>
          </a:p>
          <a:p>
            <a:pPr marL="0" indent="0">
              <a:buNone/>
            </a:pPr>
            <a:endParaRPr lang="en-US" altLang="zh-TW" dirty="0"/>
          </a:p>
          <a:p>
            <a:pPr marL="0" indent="0">
              <a:buNone/>
            </a:pPr>
            <a:endParaRPr lang="zh-TW" altLang="en-US" dirty="0"/>
          </a:p>
          <a:p>
            <a:endParaRPr lang="zh-TW" altLang="en-US" dirty="0"/>
          </a:p>
        </p:txBody>
      </p:sp>
      <p:sp>
        <p:nvSpPr>
          <p:cNvPr id="4" name="標題 3"/>
          <p:cNvSpPr>
            <a:spLocks noGrp="1"/>
          </p:cNvSpPr>
          <p:nvPr>
            <p:ph type="title"/>
          </p:nvPr>
        </p:nvSpPr>
        <p:spPr/>
        <p:txBody>
          <a:bodyPr/>
          <a:lstStyle/>
          <a:p>
            <a:r>
              <a:rPr lang="zh-TW" altLang="en-US" dirty="0"/>
              <a:t>工作分配</a:t>
            </a: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Page.4</a:t>
            </a:r>
          </a:p>
        </p:txBody>
      </p:sp>
    </p:spTree>
    <p:extLst>
      <p:ext uri="{BB962C8B-B14F-4D97-AF65-F5344CB8AC3E}">
        <p14:creationId xmlns:p14="http://schemas.microsoft.com/office/powerpoint/2010/main" val="1335443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自動</a:t>
            </a:r>
            <a:r>
              <a:rPr lang="zh-TW" altLang="en-US" dirty="0"/>
              <a:t>停車</a:t>
            </a:r>
            <a:r>
              <a:rPr lang="zh-TW" altLang="en-US" dirty="0" smtClean="0"/>
              <a:t>系統硬體執行流程</a:t>
            </a:r>
            <a:endParaRPr lang="zh-TW" altLang="en-US" dirty="0"/>
          </a:p>
        </p:txBody>
      </p:sp>
      <p:sp>
        <p:nvSpPr>
          <p:cNvPr id="6" name="文字方塊 5"/>
          <p:cNvSpPr txBox="1"/>
          <p:nvPr/>
        </p:nvSpPr>
        <p:spPr>
          <a:xfrm>
            <a:off x="2699792" y="6381328"/>
            <a:ext cx="396044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a:t>
            </a:r>
            <a:r>
              <a:rPr lang="zh-TW" altLang="en-US" sz="1600" dirty="0" smtClean="0">
                <a:latin typeface="Times New Roman" pitchFamily="18" charset="0"/>
                <a:ea typeface="標楷體" pitchFamily="65" charset="-120"/>
              </a:rPr>
              <a:t> 自動</a:t>
            </a:r>
            <a:r>
              <a:rPr lang="zh-TW" altLang="en-US" sz="1600" dirty="0">
                <a:latin typeface="Times New Roman" pitchFamily="18" charset="0"/>
                <a:ea typeface="標楷體" pitchFamily="65" charset="-120"/>
              </a:rPr>
              <a:t>停車系統</a:t>
            </a:r>
            <a:r>
              <a:rPr lang="zh-TW" altLang="en-US" sz="1600" dirty="0" smtClean="0">
                <a:latin typeface="Times New Roman" pitchFamily="18" charset="0"/>
                <a:ea typeface="標楷體" pitchFamily="65" charset="-120"/>
              </a:rPr>
              <a:t>硬體執行流程圖</a:t>
            </a:r>
            <a:endParaRPr lang="zh-TW" altLang="en-US" sz="1600" dirty="0">
              <a:latin typeface="Times New Roman" pitchFamily="18" charset="0"/>
              <a:ea typeface="標楷體" pitchFamily="65" charset="-120"/>
            </a:endParaRPr>
          </a:p>
        </p:txBody>
      </p:sp>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Page.5</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6447" y="1673747"/>
            <a:ext cx="4587130" cy="4707581"/>
          </a:xfrm>
        </p:spPr>
      </p:pic>
    </p:spTree>
    <p:extLst>
      <p:ext uri="{BB962C8B-B14F-4D97-AF65-F5344CB8AC3E}">
        <p14:creationId xmlns:p14="http://schemas.microsoft.com/office/powerpoint/2010/main" val="186809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latin typeface="Times New Roman" pitchFamily="18" charset="0"/>
                <a:ea typeface="標楷體" pitchFamily="65" charset="-120"/>
              </a:rPr>
              <a:t>電能驅動車硬體技術規格</a:t>
            </a:r>
            <a:endParaRPr lang="zh-TW" altLang="en-US"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Page.6</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32" y="1916832"/>
            <a:ext cx="67056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34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製作過程 </a:t>
            </a:r>
            <a:r>
              <a:rPr lang="en-US" altLang="zh-TW" dirty="0">
                <a:latin typeface="Times New Roman" pitchFamily="18" charset="0"/>
                <a:cs typeface="Times New Roman" pitchFamily="18" charset="0"/>
              </a:rPr>
              <a:t>(</a:t>
            </a:r>
            <a:r>
              <a:rPr lang="en-US" altLang="zh-TW" dirty="0" smtClean="0">
                <a:latin typeface="Times New Roman" pitchFamily="18" charset="0"/>
                <a:cs typeface="Times New Roman" pitchFamily="18" charset="0"/>
              </a:rPr>
              <a:t>1/2)</a:t>
            </a:r>
            <a:endParaRPr lang="zh-TW" altLang="en-US" dirty="0"/>
          </a:p>
        </p:txBody>
      </p:sp>
      <p:sp>
        <p:nvSpPr>
          <p:cNvPr id="5" name="投影片編號版面配置區 4"/>
          <p:cNvSpPr txBox="1">
            <a:spLocks/>
          </p:cNvSpPr>
          <p:nvPr/>
        </p:nvSpPr>
        <p:spPr>
          <a:xfrm>
            <a:off x="7982174" y="6492875"/>
            <a:ext cx="1161826" cy="365125"/>
          </a:xfrm>
          <a:prstGeom prst="rect">
            <a:avLst/>
          </a:prstGeom>
        </p:spPr>
        <p:txBody>
          <a:bodyPr vert="horz" lIns="91440" tIns="45720" rIns="91440" bIns="45720" rtlCol="0" anchor="ctr"/>
          <a:lstStyle>
            <a:defPPr>
              <a:defRPr lang="zh-TW"/>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dirty="0" smtClean="0">
                <a:latin typeface="Times New Roman" pitchFamily="18" charset="0"/>
                <a:cs typeface="Times New Roman" pitchFamily="18" charset="0"/>
              </a:rPr>
              <a:t>Page.7</a:t>
            </a:r>
          </a:p>
        </p:txBody>
      </p:sp>
      <p:pic>
        <p:nvPicPr>
          <p:cNvPr id="6" name="內容版面配置區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5325" y="2492896"/>
            <a:ext cx="3600000" cy="2700000"/>
          </a:xfrm>
          <a:prstGeom prst="rect">
            <a:avLst/>
          </a:prstGeom>
        </p:spPr>
      </p:pic>
      <p:sp>
        <p:nvSpPr>
          <p:cNvPr id="7" name="文字方塊 6"/>
          <p:cNvSpPr txBox="1"/>
          <p:nvPr/>
        </p:nvSpPr>
        <p:spPr>
          <a:xfrm>
            <a:off x="842948" y="1556792"/>
            <a:ext cx="7560840" cy="369332"/>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我們採用電動代步車當基本架構，將用不到的塑膠殼部分移除。</a:t>
            </a:r>
            <a:endParaRPr lang="en-US" altLang="zh-TW" dirty="0" smtClean="0">
              <a:latin typeface="Times New Roman" pitchFamily="18" charset="0"/>
              <a:ea typeface="標楷體" pitchFamily="65" charset="-120"/>
            </a:endParaRPr>
          </a:p>
        </p:txBody>
      </p:sp>
      <p:pic>
        <p:nvPicPr>
          <p:cNvPr id="8" name="圖片 7"/>
          <p:cNvPicPr/>
          <p:nvPr/>
        </p:nvPicPr>
        <p:blipFill>
          <a:blip r:embed="rId3" cstate="print">
            <a:extLst>
              <a:ext uri="{28A0092B-C50C-407E-A947-70E740481C1C}">
                <a14:useLocalDpi xmlns:a14="http://schemas.microsoft.com/office/drawing/2010/main" val="0"/>
              </a:ext>
            </a:extLst>
          </a:blip>
          <a:stretch>
            <a:fillRect/>
          </a:stretch>
        </p:blipFill>
        <p:spPr>
          <a:xfrm>
            <a:off x="4817133" y="2492896"/>
            <a:ext cx="3600000" cy="2700000"/>
          </a:xfrm>
          <a:prstGeom prst="rect">
            <a:avLst/>
          </a:prstGeom>
        </p:spPr>
      </p:pic>
      <p:sp>
        <p:nvSpPr>
          <p:cNvPr id="9" name="文字方塊 8"/>
          <p:cNvSpPr txBox="1"/>
          <p:nvPr/>
        </p:nvSpPr>
        <p:spPr>
          <a:xfrm>
            <a:off x="795341" y="5192896"/>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2</a:t>
            </a:r>
            <a:r>
              <a:rPr lang="zh-TW" altLang="en-US" sz="1600" dirty="0" smtClean="0">
                <a:latin typeface="Times New Roman" pitchFamily="18" charset="0"/>
                <a:ea typeface="標楷體" pitchFamily="65" charset="-120"/>
              </a:rPr>
              <a:t> 電動代步車外觀</a:t>
            </a:r>
            <a:endParaRPr lang="en-US" altLang="zh-TW" sz="1600" dirty="0" smtClean="0">
              <a:latin typeface="Times New Roman" pitchFamily="18" charset="0"/>
              <a:ea typeface="標楷體" pitchFamily="65" charset="-120"/>
            </a:endParaRPr>
          </a:p>
        </p:txBody>
      </p:sp>
      <p:sp>
        <p:nvSpPr>
          <p:cNvPr id="10" name="文字方塊 9"/>
          <p:cNvSpPr txBox="1"/>
          <p:nvPr/>
        </p:nvSpPr>
        <p:spPr>
          <a:xfrm>
            <a:off x="4803788" y="5192896"/>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3</a:t>
            </a:r>
            <a:r>
              <a:rPr lang="zh-TW" altLang="en-US" sz="1600" dirty="0" smtClean="0">
                <a:latin typeface="Times New Roman" pitchFamily="18" charset="0"/>
                <a:ea typeface="標楷體" pitchFamily="65" charset="-120"/>
              </a:rPr>
              <a:t> 拆除外殼後的車體架構</a:t>
            </a:r>
            <a:endParaRPr lang="en-US" altLang="zh-TW" sz="1600" dirty="0" smtClean="0">
              <a:latin typeface="Times New Roman" pitchFamily="18" charset="0"/>
              <a:ea typeface="標楷體" pitchFamily="65" charset="-120"/>
            </a:endParaRPr>
          </a:p>
        </p:txBody>
      </p:sp>
    </p:spTree>
    <p:extLst>
      <p:ext uri="{BB962C8B-B14F-4D97-AF65-F5344CB8AC3E}">
        <p14:creationId xmlns:p14="http://schemas.microsoft.com/office/powerpoint/2010/main" val="3768720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製作過程 </a:t>
            </a:r>
            <a:r>
              <a:rPr lang="en-US" altLang="zh-TW" dirty="0" smtClean="0">
                <a:latin typeface="Times New Roman" pitchFamily="18" charset="0"/>
                <a:cs typeface="Times New Roman" pitchFamily="18" charset="0"/>
              </a:rPr>
              <a:t>(2/2</a:t>
            </a:r>
            <a:r>
              <a:rPr lang="en-US" altLang="zh-TW" dirty="0">
                <a:latin typeface="Times New Roman" pitchFamily="18" charset="0"/>
                <a:cs typeface="Times New Roman" pitchFamily="18" charset="0"/>
              </a:rPr>
              <a:t>)</a:t>
            </a:r>
            <a:endParaRPr lang="zh-TW" altLang="en-US" dirty="0"/>
          </a:p>
        </p:txBody>
      </p:sp>
      <p:sp>
        <p:nvSpPr>
          <p:cNvPr id="5" name="投影片編號版面配置區 4"/>
          <p:cNvSpPr txBox="1">
            <a:spLocks/>
          </p:cNvSpPr>
          <p:nvPr/>
        </p:nvSpPr>
        <p:spPr>
          <a:xfrm>
            <a:off x="7982174" y="6492875"/>
            <a:ext cx="1161826" cy="365125"/>
          </a:xfrm>
          <a:prstGeom prst="rect">
            <a:avLst/>
          </a:prstGeom>
        </p:spPr>
        <p:txBody>
          <a:bodyPr vert="horz" lIns="91440" tIns="45720" rIns="91440" bIns="45720" rtlCol="0" anchor="ctr"/>
          <a:lstStyle>
            <a:defPPr>
              <a:defRPr lang="zh-TW"/>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dirty="0" smtClean="0">
                <a:latin typeface="Times New Roman" pitchFamily="18" charset="0"/>
                <a:cs typeface="Times New Roman" pitchFamily="18" charset="0"/>
              </a:rPr>
              <a:t>Page.8</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43" y="3634333"/>
            <a:ext cx="7471645" cy="251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字方塊 8"/>
          <p:cNvSpPr txBox="1"/>
          <p:nvPr/>
        </p:nvSpPr>
        <p:spPr>
          <a:xfrm>
            <a:off x="808643" y="6148925"/>
            <a:ext cx="7471885"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5</a:t>
            </a:r>
            <a:r>
              <a:rPr lang="zh-TW" altLang="en-US" sz="1600" dirty="0" smtClean="0">
                <a:latin typeface="Times New Roman" pitchFamily="18" charset="0"/>
                <a:ea typeface="標楷體" pitchFamily="65" charset="-120"/>
              </a:rPr>
              <a:t> 車體改裝示意圖</a:t>
            </a:r>
            <a:endParaRPr lang="en-US" altLang="zh-TW" sz="1600" dirty="0" smtClean="0">
              <a:latin typeface="Times New Roman" pitchFamily="18" charset="0"/>
              <a:ea typeface="標楷體" pitchFamily="65" charset="-120"/>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2519036"/>
            <a:ext cx="4566366" cy="895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037630" y="3401041"/>
            <a:ext cx="4580455" cy="338554"/>
          </a:xfrm>
          <a:prstGeom prst="rect">
            <a:avLst/>
          </a:prstGeom>
        </p:spPr>
        <p:txBody>
          <a:bodyPr wrap="square">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4</a:t>
            </a:r>
            <a:r>
              <a:rPr lang="zh-TW" altLang="en-US" sz="1600" dirty="0" smtClean="0">
                <a:latin typeface="Times New Roman" pitchFamily="18" charset="0"/>
                <a:ea typeface="標楷體" pitchFamily="65" charset="-120"/>
              </a:rPr>
              <a:t> 延伸車軸</a:t>
            </a:r>
            <a:endParaRPr lang="en-US" altLang="zh-TW" sz="1600" dirty="0">
              <a:latin typeface="Times New Roman" pitchFamily="18" charset="0"/>
              <a:ea typeface="標楷體" pitchFamily="65" charset="-120"/>
            </a:endParaRPr>
          </a:p>
        </p:txBody>
      </p:sp>
      <p:sp>
        <p:nvSpPr>
          <p:cNvPr id="12" name="文字方塊 11"/>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首先將支撐整台車的車軸做延伸，依照市面上</a:t>
            </a:r>
            <a:r>
              <a:rPr lang="en-US" altLang="zh-TW" dirty="0" smtClean="0">
                <a:latin typeface="Times New Roman" pitchFamily="18" charset="0"/>
                <a:ea typeface="標楷體" pitchFamily="65" charset="-120"/>
              </a:rPr>
              <a:t>1800cc</a:t>
            </a:r>
            <a:r>
              <a:rPr lang="zh-TW" altLang="en-US" dirty="0" smtClean="0">
                <a:latin typeface="Times New Roman" pitchFamily="18" charset="0"/>
                <a:ea typeface="標楷體" pitchFamily="65" charset="-120"/>
              </a:rPr>
              <a:t>的家居車為參考縮小比例，再將其他車體作相對延伸。</a:t>
            </a:r>
            <a:endParaRPr lang="en-US" altLang="zh-TW" dirty="0" smtClean="0">
              <a:latin typeface="Times New Roman" pitchFamily="18" charset="0"/>
              <a:ea typeface="標楷體" pitchFamily="65" charset="-120"/>
            </a:endParaRPr>
          </a:p>
        </p:txBody>
      </p:sp>
    </p:spTree>
    <p:extLst>
      <p:ext uri="{BB962C8B-B14F-4D97-AF65-F5344CB8AC3E}">
        <p14:creationId xmlns:p14="http://schemas.microsoft.com/office/powerpoint/2010/main" val="19409188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1589</TotalTime>
  <Words>1149</Words>
  <Application>Microsoft Office PowerPoint</Application>
  <PresentationFormat>如螢幕大小 (4:3)</PresentationFormat>
  <Paragraphs>165</Paragraphs>
  <Slides>27</Slides>
  <Notes>1</Notes>
  <HiddenSlides>0</HiddenSlides>
  <MMClips>0</MMClips>
  <ScaleCrop>false</ScaleCrop>
  <HeadingPairs>
    <vt:vector size="4" baseType="variant">
      <vt:variant>
        <vt:lpstr>佈景主題</vt:lpstr>
      </vt:variant>
      <vt:variant>
        <vt:i4>1</vt:i4>
      </vt:variant>
      <vt:variant>
        <vt:lpstr>投影片標題</vt:lpstr>
      </vt:variant>
      <vt:variant>
        <vt:i4>27</vt:i4>
      </vt:variant>
    </vt:vector>
  </HeadingPairs>
  <TitlesOfParts>
    <vt:vector size="28" baseType="lpstr">
      <vt:lpstr>波形</vt:lpstr>
      <vt:lpstr>國立勤益科技大學資訊工程系實務專題成果報告   智慧車應用–自製電能驅動車 </vt:lpstr>
      <vt:lpstr>內容大綱</vt:lpstr>
      <vt:lpstr>研究動機</vt:lpstr>
      <vt:lpstr>開發工具</vt:lpstr>
      <vt:lpstr>工作分配</vt:lpstr>
      <vt:lpstr>自動停車系統硬體執行流程</vt:lpstr>
      <vt:lpstr>電能驅動車硬體技術規格</vt:lpstr>
      <vt:lpstr>製作過程 (1/2)</vt:lpstr>
      <vt:lpstr>製作過程 (2/2)</vt:lpstr>
      <vt:lpstr>方向控制器 (1/5)</vt:lpstr>
      <vt:lpstr>方向控制器 (2/5)</vt:lpstr>
      <vt:lpstr>方向控制器 (3/5)</vt:lpstr>
      <vt:lpstr>方向控制器 (4/5)</vt:lpstr>
      <vt:lpstr>方向控制器 (5/5)</vt:lpstr>
      <vt:lpstr>步距轉換器 (1/2)</vt:lpstr>
      <vt:lpstr>步距轉換器 (2/2)</vt:lpstr>
      <vt:lpstr>電能車驅動控制器 (1/2)</vt:lpstr>
      <vt:lpstr>電能車驅動控制器 (2/2)</vt:lpstr>
      <vt:lpstr>自動停車流程控制訊號 (1/5)</vt:lpstr>
      <vt:lpstr>自動停車流程控制訊號 (2/5)</vt:lpstr>
      <vt:lpstr>自動停車流程控制訊號 (3/5)</vt:lpstr>
      <vt:lpstr>自動停車流程控制訊號 (4/5)</vt:lpstr>
      <vt:lpstr>自動停車流程控制訊號 (5/5)</vt:lpstr>
      <vt:lpstr>成品展示</vt:lpstr>
      <vt:lpstr>結論</vt:lpstr>
      <vt:lpstr>比賽經歷</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168</cp:revision>
  <dcterms:created xsi:type="dcterms:W3CDTF">2012-06-05T04:06:48Z</dcterms:created>
  <dcterms:modified xsi:type="dcterms:W3CDTF">2012-06-25T22:43:13Z</dcterms:modified>
</cp:coreProperties>
</file>